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7"/>
  </p:notesMasterIdLst>
  <p:sldIdLst>
    <p:sldId id="256" r:id="rId2"/>
    <p:sldId id="257" r:id="rId3"/>
    <p:sldId id="258" r:id="rId4"/>
    <p:sldId id="282" r:id="rId5"/>
    <p:sldId id="306" r:id="rId6"/>
    <p:sldId id="307" r:id="rId7"/>
    <p:sldId id="279" r:id="rId8"/>
    <p:sldId id="283" r:id="rId9"/>
    <p:sldId id="284" r:id="rId10"/>
    <p:sldId id="285" r:id="rId11"/>
    <p:sldId id="266" r:id="rId12"/>
    <p:sldId id="281" r:id="rId13"/>
    <p:sldId id="286" r:id="rId14"/>
    <p:sldId id="259" r:id="rId15"/>
    <p:sldId id="298" r:id="rId16"/>
    <p:sldId id="267" r:id="rId17"/>
    <p:sldId id="268" r:id="rId18"/>
    <p:sldId id="299" r:id="rId19"/>
    <p:sldId id="300" r:id="rId20"/>
    <p:sldId id="301" r:id="rId21"/>
    <p:sldId id="302" r:id="rId22"/>
    <p:sldId id="303" r:id="rId23"/>
    <p:sldId id="304" r:id="rId24"/>
    <p:sldId id="305" r:id="rId25"/>
    <p:sldId id="308" r:id="rId26"/>
    <p:sldId id="260" r:id="rId27"/>
    <p:sldId id="261" r:id="rId28"/>
    <p:sldId id="276" r:id="rId29"/>
    <p:sldId id="309" r:id="rId30"/>
    <p:sldId id="311" r:id="rId31"/>
    <p:sldId id="292" r:id="rId32"/>
    <p:sldId id="287" r:id="rId33"/>
    <p:sldId id="312" r:id="rId34"/>
    <p:sldId id="288" r:id="rId35"/>
    <p:sldId id="289" r:id="rId36"/>
    <p:sldId id="290" r:id="rId37"/>
    <p:sldId id="293" r:id="rId38"/>
    <p:sldId id="291" r:id="rId39"/>
    <p:sldId id="310" r:id="rId40"/>
    <p:sldId id="295" r:id="rId41"/>
    <p:sldId id="296" r:id="rId42"/>
    <p:sldId id="277" r:id="rId43"/>
    <p:sldId id="316" r:id="rId44"/>
    <p:sldId id="297" r:id="rId45"/>
    <p:sldId id="294" r:id="rId46"/>
    <p:sldId id="265" r:id="rId47"/>
    <p:sldId id="280" r:id="rId48"/>
    <p:sldId id="272" r:id="rId49"/>
    <p:sldId id="273" r:id="rId50"/>
    <p:sldId id="275" r:id="rId51"/>
    <p:sldId id="274" r:id="rId52"/>
    <p:sldId id="270" r:id="rId53"/>
    <p:sldId id="314" r:id="rId54"/>
    <p:sldId id="313" r:id="rId55"/>
    <p:sldId id="278" r:id="rId5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42E98D7-908D-C8F3-D38B-263B66468221}" v="5" dt="2018-08-18T11:35:56.024"/>
    <p1510:client id="{78044F43-7154-2C98-DDA6-7A0812BE515A}" v="1" dt="2018-08-18T17:02:16.255"/>
    <p1510:client id="{B82C219C-7F32-E7AB-D439-56F4CE9020B2}" v="5" dt="2018-08-18T17:21:15.987"/>
    <p1510:client id="{20B8020F-4A8C-6D67-5184-9DA57D4F9497}" v="12" dt="2018-08-22T01:44:55.959"/>
    <p1510:client id="{442155F2-1834-B6FD-C9AA-F65C19CBFBD0}" v="2" dt="2018-08-19T22:03:58.20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enjamin Payne" userId="S::benpayne@umbc.edu::b61ff11c-ba68-49af-b001-f9f234a6aca3" providerId="AD" clId="Web-{20B8020F-4A8C-6D67-5184-9DA57D4F9497}"/>
    <pc:docChg chg="addSld delSld modSld">
      <pc:chgData name="Benjamin Payne" userId="S::benpayne@umbc.edu::b61ff11c-ba68-49af-b001-f9f234a6aca3" providerId="AD" clId="Web-{20B8020F-4A8C-6D67-5184-9DA57D4F9497}" dt="2018-08-22T02:17:44.765" v="1209" actId="20577"/>
      <pc:docMkLst>
        <pc:docMk/>
      </pc:docMkLst>
      <pc:sldChg chg="modSp">
        <pc:chgData name="Benjamin Payne" userId="S::benpayne@umbc.edu::b61ff11c-ba68-49af-b001-f9f234a6aca3" providerId="AD" clId="Web-{20B8020F-4A8C-6D67-5184-9DA57D4F9497}" dt="2018-08-22T01:31:00.348" v="251" actId="20577"/>
        <pc:sldMkLst>
          <pc:docMk/>
          <pc:sldMk cId="2968388444" sldId="272"/>
        </pc:sldMkLst>
        <pc:spChg chg="mod">
          <ac:chgData name="Benjamin Payne" userId="S::benpayne@umbc.edu::b61ff11c-ba68-49af-b001-f9f234a6aca3" providerId="AD" clId="Web-{20B8020F-4A8C-6D67-5184-9DA57D4F9497}" dt="2018-08-22T01:31:00.348" v="251" actId="20577"/>
          <ac:spMkLst>
            <pc:docMk/>
            <pc:sldMk cId="2968388444" sldId="272"/>
            <ac:spMk id="2" creationId="{3A80468E-EF77-4389-B80C-F218AF808A6D}"/>
          </ac:spMkLst>
        </pc:spChg>
      </pc:sldChg>
      <pc:sldChg chg="modSp">
        <pc:chgData name="Benjamin Payne" userId="S::benpayne@umbc.edu::b61ff11c-ba68-49af-b001-f9f234a6aca3" providerId="AD" clId="Web-{20B8020F-4A8C-6D67-5184-9DA57D4F9497}" dt="2018-08-22T01:31:04.286" v="254" actId="20577"/>
        <pc:sldMkLst>
          <pc:docMk/>
          <pc:sldMk cId="1824397595" sldId="273"/>
        </pc:sldMkLst>
        <pc:spChg chg="mod">
          <ac:chgData name="Benjamin Payne" userId="S::benpayne@umbc.edu::b61ff11c-ba68-49af-b001-f9f234a6aca3" providerId="AD" clId="Web-{20B8020F-4A8C-6D67-5184-9DA57D4F9497}" dt="2018-08-22T01:31:04.286" v="254" actId="20577"/>
          <ac:spMkLst>
            <pc:docMk/>
            <pc:sldMk cId="1824397595" sldId="273"/>
            <ac:spMk id="2" creationId="{7B1FE93C-CCA5-46DC-94BA-2402141BAA32}"/>
          </ac:spMkLst>
        </pc:spChg>
      </pc:sldChg>
      <pc:sldChg chg="modSp">
        <pc:chgData name="Benjamin Payne" userId="S::benpayne@umbc.edu::b61ff11c-ba68-49af-b001-f9f234a6aca3" providerId="AD" clId="Web-{20B8020F-4A8C-6D67-5184-9DA57D4F9497}" dt="2018-08-22T01:31:42.850" v="285" actId="20577"/>
        <pc:sldMkLst>
          <pc:docMk/>
          <pc:sldMk cId="1653610907" sldId="274"/>
        </pc:sldMkLst>
        <pc:spChg chg="mod">
          <ac:chgData name="Benjamin Payne" userId="S::benpayne@umbc.edu::b61ff11c-ba68-49af-b001-f9f234a6aca3" providerId="AD" clId="Web-{20B8020F-4A8C-6D67-5184-9DA57D4F9497}" dt="2018-08-22T01:31:19.161" v="266" actId="20577"/>
          <ac:spMkLst>
            <pc:docMk/>
            <pc:sldMk cId="1653610907" sldId="274"/>
            <ac:spMk id="2" creationId="{6B27E7C5-36AF-49FB-BD1D-1A01AA82E252}"/>
          </ac:spMkLst>
        </pc:spChg>
        <pc:spChg chg="mod">
          <ac:chgData name="Benjamin Payne" userId="S::benpayne@umbc.edu::b61ff11c-ba68-49af-b001-f9f234a6aca3" providerId="AD" clId="Web-{20B8020F-4A8C-6D67-5184-9DA57D4F9497}" dt="2018-08-22T01:31:42.850" v="285" actId="20577"/>
          <ac:spMkLst>
            <pc:docMk/>
            <pc:sldMk cId="1653610907" sldId="274"/>
            <ac:spMk id="3" creationId="{795E6541-F790-43A3-8AA3-C24BFFF1275E}"/>
          </ac:spMkLst>
        </pc:spChg>
      </pc:sldChg>
      <pc:sldChg chg="modSp">
        <pc:chgData name="Benjamin Payne" userId="S::benpayne@umbc.edu::b61ff11c-ba68-49af-b001-f9f234a6aca3" providerId="AD" clId="Web-{20B8020F-4A8C-6D67-5184-9DA57D4F9497}" dt="2018-08-22T01:31:10.692" v="259" actId="20577"/>
        <pc:sldMkLst>
          <pc:docMk/>
          <pc:sldMk cId="3368428427" sldId="275"/>
        </pc:sldMkLst>
        <pc:spChg chg="mod">
          <ac:chgData name="Benjamin Payne" userId="S::benpayne@umbc.edu::b61ff11c-ba68-49af-b001-f9f234a6aca3" providerId="AD" clId="Web-{20B8020F-4A8C-6D67-5184-9DA57D4F9497}" dt="2018-08-22T01:31:10.692" v="259" actId="20577"/>
          <ac:spMkLst>
            <pc:docMk/>
            <pc:sldMk cId="3368428427" sldId="275"/>
            <ac:spMk id="2" creationId="{6152155A-7004-48CA-B1F2-E45C288D506B}"/>
          </ac:spMkLst>
        </pc:spChg>
      </pc:sldChg>
      <pc:sldChg chg="modSp">
        <pc:chgData name="Benjamin Payne" userId="S::benpayne@umbc.edu::b61ff11c-ba68-49af-b001-f9f234a6aca3" providerId="AD" clId="Web-{20B8020F-4A8C-6D67-5184-9DA57D4F9497}" dt="2018-08-22T01:44:26.911" v="423" actId="20577"/>
        <pc:sldMkLst>
          <pc:docMk/>
          <pc:sldMk cId="1364403274" sldId="277"/>
        </pc:sldMkLst>
        <pc:spChg chg="mod">
          <ac:chgData name="Benjamin Payne" userId="S::benpayne@umbc.edu::b61ff11c-ba68-49af-b001-f9f234a6aca3" providerId="AD" clId="Web-{20B8020F-4A8C-6D67-5184-9DA57D4F9497}" dt="2018-08-22T01:36:42.958" v="324" actId="20577"/>
          <ac:spMkLst>
            <pc:docMk/>
            <pc:sldMk cId="1364403274" sldId="277"/>
            <ac:spMk id="2" creationId="{E81DD38E-F5EA-4A91-875F-90C4D24A633E}"/>
          </ac:spMkLst>
        </pc:spChg>
        <pc:spChg chg="mod">
          <ac:chgData name="Benjamin Payne" userId="S::benpayne@umbc.edu::b61ff11c-ba68-49af-b001-f9f234a6aca3" providerId="AD" clId="Web-{20B8020F-4A8C-6D67-5184-9DA57D4F9497}" dt="2018-08-22T01:44:26.911" v="423" actId="20577"/>
          <ac:spMkLst>
            <pc:docMk/>
            <pc:sldMk cId="1364403274" sldId="277"/>
            <ac:spMk id="3" creationId="{7DABFF33-165D-49CD-8F9D-7394951F24DB}"/>
          </ac:spMkLst>
        </pc:spChg>
      </pc:sldChg>
      <pc:sldChg chg="modSp">
        <pc:chgData name="Benjamin Payne" userId="S::benpayne@umbc.edu::b61ff11c-ba68-49af-b001-f9f234a6aca3" providerId="AD" clId="Web-{20B8020F-4A8C-6D67-5184-9DA57D4F9497}" dt="2018-08-22T02:17:39.749" v="1207" actId="20577"/>
        <pc:sldMkLst>
          <pc:docMk/>
          <pc:sldMk cId="2348569640" sldId="278"/>
        </pc:sldMkLst>
        <pc:spChg chg="mod">
          <ac:chgData name="Benjamin Payne" userId="S::benpayne@umbc.edu::b61ff11c-ba68-49af-b001-f9f234a6aca3" providerId="AD" clId="Web-{20B8020F-4A8C-6D67-5184-9DA57D4F9497}" dt="2018-08-22T02:17:39.749" v="1207" actId="20577"/>
          <ac:spMkLst>
            <pc:docMk/>
            <pc:sldMk cId="2348569640" sldId="278"/>
            <ac:spMk id="3" creationId="{A91FDC6A-B3C0-453E-862F-30C4F259F2D6}"/>
          </ac:spMkLst>
        </pc:spChg>
      </pc:sldChg>
      <pc:sldChg chg="modSp modNotes">
        <pc:chgData name="Benjamin Payne" userId="S::benpayne@umbc.edu::b61ff11c-ba68-49af-b001-f9f234a6aca3" providerId="AD" clId="Web-{20B8020F-4A8C-6D67-5184-9DA57D4F9497}" dt="2018-08-22T02:13:26.235" v="1194" actId="20577"/>
        <pc:sldMkLst>
          <pc:docMk/>
          <pc:sldMk cId="493460726" sldId="294"/>
        </pc:sldMkLst>
        <pc:spChg chg="mod">
          <ac:chgData name="Benjamin Payne" userId="S::benpayne@umbc.edu::b61ff11c-ba68-49af-b001-f9f234a6aca3" providerId="AD" clId="Web-{20B8020F-4A8C-6D67-5184-9DA57D4F9497}" dt="2018-08-22T02:13:26.235" v="1194" actId="20577"/>
          <ac:spMkLst>
            <pc:docMk/>
            <pc:sldMk cId="493460726" sldId="294"/>
            <ac:spMk id="3" creationId="{5544D4C5-B58A-4E66-B9BD-8E9919FBE6FD}"/>
          </ac:spMkLst>
        </pc:spChg>
      </pc:sldChg>
      <pc:sldChg chg="modSp modNotes">
        <pc:chgData name="Benjamin Payne" userId="S::benpayne@umbc.edu::b61ff11c-ba68-49af-b001-f9f234a6aca3" providerId="AD" clId="Web-{20B8020F-4A8C-6D67-5184-9DA57D4F9497}" dt="2018-08-22T01:18:09.035" v="43" actId="20577"/>
        <pc:sldMkLst>
          <pc:docMk/>
          <pc:sldMk cId="2440936555" sldId="295"/>
        </pc:sldMkLst>
        <pc:spChg chg="mod">
          <ac:chgData name="Benjamin Payne" userId="S::benpayne@umbc.edu::b61ff11c-ba68-49af-b001-f9f234a6aca3" providerId="AD" clId="Web-{20B8020F-4A8C-6D67-5184-9DA57D4F9497}" dt="2018-08-22T01:14:57.465" v="18" actId="14100"/>
          <ac:spMkLst>
            <pc:docMk/>
            <pc:sldMk cId="2440936555" sldId="295"/>
            <ac:spMk id="2" creationId="{CB447AE8-B26B-476B-9FF7-684A3F0ADB1F}"/>
          </ac:spMkLst>
        </pc:spChg>
        <pc:spChg chg="mod">
          <ac:chgData name="Benjamin Payne" userId="S::benpayne@umbc.edu::b61ff11c-ba68-49af-b001-f9f234a6aca3" providerId="AD" clId="Web-{20B8020F-4A8C-6D67-5184-9DA57D4F9497}" dt="2018-08-22T01:18:09.035" v="43" actId="20577"/>
          <ac:spMkLst>
            <pc:docMk/>
            <pc:sldMk cId="2440936555" sldId="295"/>
            <ac:spMk id="3" creationId="{B9C2F4FB-4440-4DE3-9207-1012C1CB25B9}"/>
          </ac:spMkLst>
        </pc:spChg>
      </pc:sldChg>
      <pc:sldChg chg="addSp delSp modSp modNotes">
        <pc:chgData name="Benjamin Payne" userId="S::benpayne@umbc.edu::b61ff11c-ba68-49af-b001-f9f234a6aca3" providerId="AD" clId="Web-{20B8020F-4A8C-6D67-5184-9DA57D4F9497}" dt="2018-08-22T01:18:26.114" v="48" actId="20577"/>
        <pc:sldMkLst>
          <pc:docMk/>
          <pc:sldMk cId="2549415326" sldId="296"/>
        </pc:sldMkLst>
        <pc:spChg chg="mod">
          <ac:chgData name="Benjamin Payne" userId="S::benpayne@umbc.edu::b61ff11c-ba68-49af-b001-f9f234a6aca3" providerId="AD" clId="Web-{20B8020F-4A8C-6D67-5184-9DA57D4F9497}" dt="2018-08-22T01:13:30.021" v="0" actId="14100"/>
          <ac:spMkLst>
            <pc:docMk/>
            <pc:sldMk cId="2549415326" sldId="296"/>
            <ac:spMk id="2" creationId="{DF2132F9-7D63-4B01-B4BD-2B071BCD4A3B}"/>
          </ac:spMkLst>
        </pc:spChg>
        <pc:spChg chg="mod">
          <ac:chgData name="Benjamin Payne" userId="S::benpayne@umbc.edu::b61ff11c-ba68-49af-b001-f9f234a6aca3" providerId="AD" clId="Web-{20B8020F-4A8C-6D67-5184-9DA57D4F9497}" dt="2018-08-22T01:18:26.114" v="48" actId="20577"/>
          <ac:spMkLst>
            <pc:docMk/>
            <pc:sldMk cId="2549415326" sldId="296"/>
            <ac:spMk id="3" creationId="{636B82B4-6299-4DB3-8495-E25683FCB2A6}"/>
          </ac:spMkLst>
        </pc:spChg>
        <pc:spChg chg="add del">
          <ac:chgData name="Benjamin Payne" userId="S::benpayne@umbc.edu::b61ff11c-ba68-49af-b001-f9f234a6aca3" providerId="AD" clId="Web-{20B8020F-4A8C-6D67-5184-9DA57D4F9497}" dt="2018-08-22T01:18:19.364" v="47"/>
          <ac:spMkLst>
            <pc:docMk/>
            <pc:sldMk cId="2549415326" sldId="296"/>
            <ac:spMk id="4" creationId="{D9F8EB0A-EC6F-4D6A-BEB2-C76762663A2B}"/>
          </ac:spMkLst>
        </pc:spChg>
      </pc:sldChg>
      <pc:sldChg chg="addSp delSp modSp">
        <pc:chgData name="Benjamin Payne" userId="S::benpayne@umbc.edu::b61ff11c-ba68-49af-b001-f9f234a6aca3" providerId="AD" clId="Web-{20B8020F-4A8C-6D67-5184-9DA57D4F9497}" dt="2018-08-22T02:08:06.915" v="1002" actId="14100"/>
        <pc:sldMkLst>
          <pc:docMk/>
          <pc:sldMk cId="4083283560" sldId="297"/>
        </pc:sldMkLst>
        <pc:spChg chg="mod">
          <ac:chgData name="Benjamin Payne" userId="S::benpayne@umbc.edu::b61ff11c-ba68-49af-b001-f9f234a6aca3" providerId="AD" clId="Web-{20B8020F-4A8C-6D67-5184-9DA57D4F9497}" dt="2018-08-22T02:08:06.915" v="1002" actId="14100"/>
          <ac:spMkLst>
            <pc:docMk/>
            <pc:sldMk cId="4083283560" sldId="297"/>
            <ac:spMk id="3" creationId="{C72F4321-2539-419D-BF86-A50C3BDAD258}"/>
          </ac:spMkLst>
        </pc:spChg>
        <pc:spChg chg="add del">
          <ac:chgData name="Benjamin Payne" userId="S::benpayne@umbc.edu::b61ff11c-ba68-49af-b001-f9f234a6aca3" providerId="AD" clId="Web-{20B8020F-4A8C-6D67-5184-9DA57D4F9497}" dt="2018-08-22T02:05:15.752" v="939"/>
          <ac:spMkLst>
            <pc:docMk/>
            <pc:sldMk cId="4083283560" sldId="297"/>
            <ac:spMk id="4" creationId="{4A3F9000-9B58-4E8D-9F6A-D77ACA72D19E}"/>
          </ac:spMkLst>
        </pc:spChg>
        <pc:spChg chg="add del">
          <ac:chgData name="Benjamin Payne" userId="S::benpayne@umbc.edu::b61ff11c-ba68-49af-b001-f9f234a6aca3" providerId="AD" clId="Web-{20B8020F-4A8C-6D67-5184-9DA57D4F9497}" dt="2018-08-22T02:06:06.488" v="976"/>
          <ac:spMkLst>
            <pc:docMk/>
            <pc:sldMk cId="4083283560" sldId="297"/>
            <ac:spMk id="5" creationId="{CCFF98DB-225A-4426-BB00-37962665E477}"/>
          </ac:spMkLst>
        </pc:spChg>
      </pc:sldChg>
      <pc:sldChg chg="modSp">
        <pc:chgData name="Benjamin Payne" userId="S::benpayne@umbc.edu::b61ff11c-ba68-49af-b001-f9f234a6aca3" providerId="AD" clId="Web-{20B8020F-4A8C-6D67-5184-9DA57D4F9497}" dt="2018-08-22T01:29:37.548" v="219" actId="20577"/>
        <pc:sldMkLst>
          <pc:docMk/>
          <pc:sldMk cId="3290346934" sldId="313"/>
        </pc:sldMkLst>
        <pc:spChg chg="mod">
          <ac:chgData name="Benjamin Payne" userId="S::benpayne@umbc.edu::b61ff11c-ba68-49af-b001-f9f234a6aca3" providerId="AD" clId="Web-{20B8020F-4A8C-6D67-5184-9DA57D4F9497}" dt="2018-08-22T01:29:37.548" v="219" actId="20577"/>
          <ac:spMkLst>
            <pc:docMk/>
            <pc:sldMk cId="3290346934" sldId="313"/>
            <ac:spMk id="3" creationId="{03E7349D-D4D0-4BD6-9078-DDEBCAD096C3}"/>
          </ac:spMkLst>
        </pc:spChg>
      </pc:sldChg>
      <pc:sldChg chg="modSp new">
        <pc:chgData name="Benjamin Payne" userId="S::benpayne@umbc.edu::b61ff11c-ba68-49af-b001-f9f234a6aca3" providerId="AD" clId="Web-{20B8020F-4A8C-6D67-5184-9DA57D4F9497}" dt="2018-08-22T01:28:02.303" v="174" actId="20577"/>
        <pc:sldMkLst>
          <pc:docMk/>
          <pc:sldMk cId="2122360367" sldId="314"/>
        </pc:sldMkLst>
        <pc:spChg chg="mod">
          <ac:chgData name="Benjamin Payne" userId="S::benpayne@umbc.edu::b61ff11c-ba68-49af-b001-f9f234a6aca3" providerId="AD" clId="Web-{20B8020F-4A8C-6D67-5184-9DA57D4F9497}" dt="2018-08-22T01:28:02.303" v="174" actId="20577"/>
          <ac:spMkLst>
            <pc:docMk/>
            <pc:sldMk cId="2122360367" sldId="314"/>
            <ac:spMk id="2" creationId="{2478AA41-5339-46AB-A61E-C5A76DEB0F6B}"/>
          </ac:spMkLst>
        </pc:spChg>
        <pc:spChg chg="mod">
          <ac:chgData name="Benjamin Payne" userId="S::benpayne@umbc.edu::b61ff11c-ba68-49af-b001-f9f234a6aca3" providerId="AD" clId="Web-{20B8020F-4A8C-6D67-5184-9DA57D4F9497}" dt="2018-08-22T01:27:22.238" v="157" actId="20577"/>
          <ac:spMkLst>
            <pc:docMk/>
            <pc:sldMk cId="2122360367" sldId="314"/>
            <ac:spMk id="3" creationId="{502A89A5-E10C-4E54-AD4C-F26F7333A07B}"/>
          </ac:spMkLst>
        </pc:spChg>
      </pc:sldChg>
      <pc:sldChg chg="addSp delSp modSp new del modNotes">
        <pc:chgData name="Benjamin Payne" userId="S::benpayne@umbc.edu::b61ff11c-ba68-49af-b001-f9f234a6aca3" providerId="AD" clId="Web-{20B8020F-4A8C-6D67-5184-9DA57D4F9497}" dt="2018-08-22T01:53:09.840" v="683"/>
        <pc:sldMkLst>
          <pc:docMk/>
          <pc:sldMk cId="3034099478" sldId="315"/>
        </pc:sldMkLst>
        <pc:spChg chg="mod">
          <ac:chgData name="Benjamin Payne" userId="S::benpayne@umbc.edu::b61ff11c-ba68-49af-b001-f9f234a6aca3" providerId="AD" clId="Web-{20B8020F-4A8C-6D67-5184-9DA57D4F9497}" dt="2018-08-22T01:39:47.404" v="386" actId="1076"/>
          <ac:spMkLst>
            <pc:docMk/>
            <pc:sldMk cId="3034099478" sldId="315"/>
            <ac:spMk id="2" creationId="{7E94A2BA-5316-4C69-B8C2-2D6D5EA648F0}"/>
          </ac:spMkLst>
        </pc:spChg>
        <pc:spChg chg="del">
          <ac:chgData name="Benjamin Payne" userId="S::benpayne@umbc.edu::b61ff11c-ba68-49af-b001-f9f234a6aca3" providerId="AD" clId="Web-{20B8020F-4A8C-6D67-5184-9DA57D4F9497}" dt="2018-08-22T01:37:02.802" v="334"/>
          <ac:spMkLst>
            <pc:docMk/>
            <pc:sldMk cId="3034099478" sldId="315"/>
            <ac:spMk id="3" creationId="{948FEE59-D743-43BF-8D8F-E69C0767B713}"/>
          </ac:spMkLst>
        </pc:spChg>
        <pc:spChg chg="add mod">
          <ac:chgData name="Benjamin Payne" userId="S::benpayne@umbc.edu::b61ff11c-ba68-49af-b001-f9f234a6aca3" providerId="AD" clId="Web-{20B8020F-4A8C-6D67-5184-9DA57D4F9497}" dt="2018-08-22T01:40:07.467" v="393" actId="1076"/>
          <ac:spMkLst>
            <pc:docMk/>
            <pc:sldMk cId="3034099478" sldId="315"/>
            <ac:spMk id="4" creationId="{8549772E-FFED-4A99-A801-A3787765BA7C}"/>
          </ac:spMkLst>
        </pc:spChg>
        <pc:spChg chg="add mod">
          <ac:chgData name="Benjamin Payne" userId="S::benpayne@umbc.edu::b61ff11c-ba68-49af-b001-f9f234a6aca3" providerId="AD" clId="Web-{20B8020F-4A8C-6D67-5184-9DA57D4F9497}" dt="2018-08-22T01:47:12.464" v="532" actId="14100"/>
          <ac:spMkLst>
            <pc:docMk/>
            <pc:sldMk cId="3034099478" sldId="315"/>
            <ac:spMk id="5" creationId="{F7D0C709-0C7A-4AB3-8DCE-59C153B4DD02}"/>
          </ac:spMkLst>
        </pc:spChg>
        <pc:spChg chg="add mod">
          <ac:chgData name="Benjamin Payne" userId="S::benpayne@umbc.edu::b61ff11c-ba68-49af-b001-f9f234a6aca3" providerId="AD" clId="Web-{20B8020F-4A8C-6D67-5184-9DA57D4F9497}" dt="2018-08-22T01:40:34.734" v="405" actId="1076"/>
          <ac:spMkLst>
            <pc:docMk/>
            <pc:sldMk cId="3034099478" sldId="315"/>
            <ac:spMk id="6" creationId="{2ACFD3FE-87CC-4193-89FC-C3DB216AA1E7}"/>
          </ac:spMkLst>
        </pc:spChg>
        <pc:spChg chg="add mod">
          <ac:chgData name="Benjamin Payne" userId="S::benpayne@umbc.edu::b61ff11c-ba68-49af-b001-f9f234a6aca3" providerId="AD" clId="Web-{20B8020F-4A8C-6D67-5184-9DA57D4F9497}" dt="2018-08-22T01:40:38.156" v="406" actId="1076"/>
          <ac:spMkLst>
            <pc:docMk/>
            <pc:sldMk cId="3034099478" sldId="315"/>
            <ac:spMk id="7" creationId="{AEB4C949-F0E5-4443-A462-C3644C0D9EE2}"/>
          </ac:spMkLst>
        </pc:spChg>
        <pc:spChg chg="add mod">
          <ac:chgData name="Benjamin Payne" userId="S::benpayne@umbc.edu::b61ff11c-ba68-49af-b001-f9f234a6aca3" providerId="AD" clId="Web-{20B8020F-4A8C-6D67-5184-9DA57D4F9497}" dt="2018-08-22T01:41:19.887" v="415" actId="1076"/>
          <ac:spMkLst>
            <pc:docMk/>
            <pc:sldMk cId="3034099478" sldId="315"/>
            <ac:spMk id="8" creationId="{7F87C5CE-8ED8-431F-ADA9-60B0B2D933E6}"/>
          </ac:spMkLst>
        </pc:spChg>
        <pc:spChg chg="add mod">
          <ac:chgData name="Benjamin Payne" userId="S::benpayne@umbc.edu::b61ff11c-ba68-49af-b001-f9f234a6aca3" providerId="AD" clId="Web-{20B8020F-4A8C-6D67-5184-9DA57D4F9497}" dt="2018-08-22T01:40:07.498" v="398" actId="1076"/>
          <ac:spMkLst>
            <pc:docMk/>
            <pc:sldMk cId="3034099478" sldId="315"/>
            <ac:spMk id="9" creationId="{F19F45EC-49BD-4A36-941D-ED325A3B155D}"/>
          </ac:spMkLst>
        </pc:spChg>
        <pc:spChg chg="add mod">
          <ac:chgData name="Benjamin Payne" userId="S::benpayne@umbc.edu::b61ff11c-ba68-49af-b001-f9f234a6aca3" providerId="AD" clId="Web-{20B8020F-4A8C-6D67-5184-9DA57D4F9497}" dt="2018-08-22T01:39:42.700" v="384" actId="1076"/>
          <ac:spMkLst>
            <pc:docMk/>
            <pc:sldMk cId="3034099478" sldId="315"/>
            <ac:spMk id="12" creationId="{79079298-BBEA-4A11-85B0-917D7D7B160C}"/>
          </ac:spMkLst>
        </pc:spChg>
        <pc:spChg chg="add mod">
          <ac:chgData name="Benjamin Payne" userId="S::benpayne@umbc.edu::b61ff11c-ba68-49af-b001-f9f234a6aca3" providerId="AD" clId="Web-{20B8020F-4A8C-6D67-5184-9DA57D4F9497}" dt="2018-08-22T01:40:28.905" v="404" actId="1076"/>
          <ac:spMkLst>
            <pc:docMk/>
            <pc:sldMk cId="3034099478" sldId="315"/>
            <ac:spMk id="13" creationId="{3292A0A8-5F64-4105-A747-D6382E19DE2F}"/>
          </ac:spMkLst>
        </pc:spChg>
        <pc:spChg chg="add mod">
          <ac:chgData name="Benjamin Payne" userId="S::benpayne@umbc.edu::b61ff11c-ba68-49af-b001-f9f234a6aca3" providerId="AD" clId="Web-{20B8020F-4A8C-6D67-5184-9DA57D4F9497}" dt="2018-08-22T01:40:59.069" v="409" actId="1076"/>
          <ac:spMkLst>
            <pc:docMk/>
            <pc:sldMk cId="3034099478" sldId="315"/>
            <ac:spMk id="14" creationId="{5B61CA5A-4329-4B51-A292-8E6303BE516B}"/>
          </ac:spMkLst>
        </pc:spChg>
        <pc:spChg chg="add mod">
          <ac:chgData name="Benjamin Payne" userId="S::benpayne@umbc.edu::b61ff11c-ba68-49af-b001-f9f234a6aca3" providerId="AD" clId="Web-{20B8020F-4A8C-6D67-5184-9DA57D4F9497}" dt="2018-08-22T01:41:15.183" v="413" actId="1076"/>
          <ac:spMkLst>
            <pc:docMk/>
            <pc:sldMk cId="3034099478" sldId="315"/>
            <ac:spMk id="15" creationId="{BBFCA5E5-73BE-42BB-82B3-8938E0864FAD}"/>
          </ac:spMkLst>
        </pc:spChg>
        <pc:spChg chg="add mod">
          <ac:chgData name="Benjamin Payne" userId="S::benpayne@umbc.edu::b61ff11c-ba68-49af-b001-f9f234a6aca3" providerId="AD" clId="Web-{20B8020F-4A8C-6D67-5184-9DA57D4F9497}" dt="2018-08-22T01:41:26.512" v="417" actId="688"/>
          <ac:spMkLst>
            <pc:docMk/>
            <pc:sldMk cId="3034099478" sldId="315"/>
            <ac:spMk id="16" creationId="{17C2657B-9CCA-4B6E-8840-8C337A12367C}"/>
          </ac:spMkLst>
        </pc:spChg>
        <pc:spChg chg="add mod">
          <ac:chgData name="Benjamin Payne" userId="S::benpayne@umbc.edu::b61ff11c-ba68-49af-b001-f9f234a6aca3" providerId="AD" clId="Web-{20B8020F-4A8C-6D67-5184-9DA57D4F9497}" dt="2018-08-22T01:42:21.701" v="421" actId="1076"/>
          <ac:spMkLst>
            <pc:docMk/>
            <pc:sldMk cId="3034099478" sldId="315"/>
            <ac:spMk id="17" creationId="{56206E8A-9FC6-44F9-8C9F-CBDD62D7E6BA}"/>
          </ac:spMkLst>
        </pc:spChg>
        <pc:cxnChg chg="add del mod">
          <ac:chgData name="Benjamin Payne" userId="S::benpayne@umbc.edu::b61ff11c-ba68-49af-b001-f9f234a6aca3" providerId="AD" clId="Web-{20B8020F-4A8C-6D67-5184-9DA57D4F9497}" dt="2018-08-22T01:39:01.105" v="377"/>
          <ac:cxnSpMkLst>
            <pc:docMk/>
            <pc:sldMk cId="3034099478" sldId="315"/>
            <ac:cxnSpMk id="10" creationId="{07CD9E8A-E408-407D-93EF-7A4361C46C5B}"/>
          </ac:cxnSpMkLst>
        </pc:cxnChg>
        <pc:cxnChg chg="add del mod">
          <ac:chgData name="Benjamin Payne" userId="S::benpayne@umbc.edu::b61ff11c-ba68-49af-b001-f9f234a6aca3" providerId="AD" clId="Web-{20B8020F-4A8C-6D67-5184-9DA57D4F9497}" dt="2018-08-22T01:39:18.981" v="380"/>
          <ac:cxnSpMkLst>
            <pc:docMk/>
            <pc:sldMk cId="3034099478" sldId="315"/>
            <ac:cxnSpMk id="11" creationId="{F278FC82-8FAC-4AEC-8208-DF6D5D6A1F49}"/>
          </ac:cxnSpMkLst>
        </pc:cxnChg>
      </pc:sldChg>
      <pc:sldChg chg="addSp delSp modSp add replId">
        <pc:chgData name="Benjamin Payne" userId="S::benpayne@umbc.edu::b61ff11c-ba68-49af-b001-f9f234a6aca3" providerId="AD" clId="Web-{20B8020F-4A8C-6D67-5184-9DA57D4F9497}" dt="2018-08-22T01:54:45.115" v="697" actId="1076"/>
        <pc:sldMkLst>
          <pc:docMk/>
          <pc:sldMk cId="136157773" sldId="316"/>
        </pc:sldMkLst>
        <pc:spChg chg="add del mod">
          <ac:chgData name="Benjamin Payne" userId="S::benpayne@umbc.edu::b61ff11c-ba68-49af-b001-f9f234a6aca3" providerId="AD" clId="Web-{20B8020F-4A8C-6D67-5184-9DA57D4F9497}" dt="2018-08-22T01:49:50.426" v="635"/>
          <ac:spMkLst>
            <pc:docMk/>
            <pc:sldMk cId="136157773" sldId="316"/>
            <ac:spMk id="3" creationId="{3CEEDC40-8B72-4F11-A324-D57CD663BC31}"/>
          </ac:spMkLst>
        </pc:spChg>
        <pc:spChg chg="mod">
          <ac:chgData name="Benjamin Payne" userId="S::benpayne@umbc.edu::b61ff11c-ba68-49af-b001-f9f234a6aca3" providerId="AD" clId="Web-{20B8020F-4A8C-6D67-5184-9DA57D4F9497}" dt="2018-08-22T01:50:44.537" v="665" actId="1076"/>
          <ac:spMkLst>
            <pc:docMk/>
            <pc:sldMk cId="136157773" sldId="316"/>
            <ac:spMk id="4" creationId="{8549772E-FFED-4A99-A801-A3787765BA7C}"/>
          </ac:spMkLst>
        </pc:spChg>
        <pc:spChg chg="mod">
          <ac:chgData name="Benjamin Payne" userId="S::benpayne@umbc.edu::b61ff11c-ba68-49af-b001-f9f234a6aca3" providerId="AD" clId="Web-{20B8020F-4A8C-6D67-5184-9DA57D4F9497}" dt="2018-08-22T01:50:44.537" v="666" actId="1076"/>
          <ac:spMkLst>
            <pc:docMk/>
            <pc:sldMk cId="136157773" sldId="316"/>
            <ac:spMk id="5" creationId="{F7D0C709-0C7A-4AB3-8DCE-59C153B4DD02}"/>
          </ac:spMkLst>
        </pc:spChg>
        <pc:spChg chg="mod">
          <ac:chgData name="Benjamin Payne" userId="S::benpayne@umbc.edu::b61ff11c-ba68-49af-b001-f9f234a6aca3" providerId="AD" clId="Web-{20B8020F-4A8C-6D67-5184-9DA57D4F9497}" dt="2018-08-22T01:54:45.115" v="697" actId="1076"/>
          <ac:spMkLst>
            <pc:docMk/>
            <pc:sldMk cId="136157773" sldId="316"/>
            <ac:spMk id="6" creationId="{2ACFD3FE-87CC-4193-89FC-C3DB216AA1E7}"/>
          </ac:spMkLst>
        </pc:spChg>
        <pc:spChg chg="mod">
          <ac:chgData name="Benjamin Payne" userId="S::benpayne@umbc.edu::b61ff11c-ba68-49af-b001-f9f234a6aca3" providerId="AD" clId="Web-{20B8020F-4A8C-6D67-5184-9DA57D4F9497}" dt="2018-08-22T01:54:36.396" v="695" actId="1076"/>
          <ac:spMkLst>
            <pc:docMk/>
            <pc:sldMk cId="136157773" sldId="316"/>
            <ac:spMk id="7" creationId="{AEB4C949-F0E5-4443-A462-C3644C0D9EE2}"/>
          </ac:spMkLst>
        </pc:spChg>
        <pc:spChg chg="del mod">
          <ac:chgData name="Benjamin Payne" userId="S::benpayne@umbc.edu::b61ff11c-ba68-49af-b001-f9f234a6aca3" providerId="AD" clId="Web-{20B8020F-4A8C-6D67-5184-9DA57D4F9497}" dt="2018-08-22T01:54:13.411" v="690"/>
          <ac:spMkLst>
            <pc:docMk/>
            <pc:sldMk cId="136157773" sldId="316"/>
            <ac:spMk id="8" creationId="{7F87C5CE-8ED8-431F-ADA9-60B0B2D933E6}"/>
          </ac:spMkLst>
        </pc:spChg>
        <pc:spChg chg="mod">
          <ac:chgData name="Benjamin Payne" userId="S::benpayne@umbc.edu::b61ff11c-ba68-49af-b001-f9f234a6aca3" providerId="AD" clId="Web-{20B8020F-4A8C-6D67-5184-9DA57D4F9497}" dt="2018-08-22T01:53:26.254" v="684" actId="20577"/>
          <ac:spMkLst>
            <pc:docMk/>
            <pc:sldMk cId="136157773" sldId="316"/>
            <ac:spMk id="9" creationId="{F19F45EC-49BD-4A36-941D-ED325A3B155D}"/>
          </ac:spMkLst>
        </pc:spChg>
        <pc:spChg chg="mod">
          <ac:chgData name="Benjamin Payne" userId="S::benpayne@umbc.edu::b61ff11c-ba68-49af-b001-f9f234a6aca3" providerId="AD" clId="Web-{20B8020F-4A8C-6D67-5184-9DA57D4F9497}" dt="2018-08-22T01:50:44.568" v="670" actId="1076"/>
          <ac:spMkLst>
            <pc:docMk/>
            <pc:sldMk cId="136157773" sldId="316"/>
            <ac:spMk id="12" creationId="{79079298-BBEA-4A11-85B0-917D7D7B160C}"/>
          </ac:spMkLst>
        </pc:spChg>
        <pc:spChg chg="mod">
          <ac:chgData name="Benjamin Payne" userId="S::benpayne@umbc.edu::b61ff11c-ba68-49af-b001-f9f234a6aca3" providerId="AD" clId="Web-{20B8020F-4A8C-6D67-5184-9DA57D4F9497}" dt="2018-08-22T01:50:44.584" v="671" actId="1076"/>
          <ac:spMkLst>
            <pc:docMk/>
            <pc:sldMk cId="136157773" sldId="316"/>
            <ac:spMk id="13" creationId="{3292A0A8-5F64-4105-A747-D6382E19DE2F}"/>
          </ac:spMkLst>
        </pc:spChg>
        <pc:spChg chg="mod">
          <ac:chgData name="Benjamin Payne" userId="S::benpayne@umbc.edu::b61ff11c-ba68-49af-b001-f9f234a6aca3" providerId="AD" clId="Web-{20B8020F-4A8C-6D67-5184-9DA57D4F9497}" dt="2018-08-22T01:54:40.772" v="696" actId="1076"/>
          <ac:spMkLst>
            <pc:docMk/>
            <pc:sldMk cId="136157773" sldId="316"/>
            <ac:spMk id="14" creationId="{5B61CA5A-4329-4B51-A292-8E6303BE516B}"/>
          </ac:spMkLst>
        </pc:spChg>
        <pc:spChg chg="mod">
          <ac:chgData name="Benjamin Payne" userId="S::benpayne@umbc.edu::b61ff11c-ba68-49af-b001-f9f234a6aca3" providerId="AD" clId="Web-{20B8020F-4A8C-6D67-5184-9DA57D4F9497}" dt="2018-08-22T01:54:33.240" v="694" actId="1076"/>
          <ac:spMkLst>
            <pc:docMk/>
            <pc:sldMk cId="136157773" sldId="316"/>
            <ac:spMk id="15" creationId="{BBFCA5E5-73BE-42BB-82B3-8938E0864FAD}"/>
          </ac:spMkLst>
        </pc:spChg>
        <pc:spChg chg="del mod">
          <ac:chgData name="Benjamin Payne" userId="S::benpayne@umbc.edu::b61ff11c-ba68-49af-b001-f9f234a6aca3" providerId="AD" clId="Web-{20B8020F-4A8C-6D67-5184-9DA57D4F9497}" dt="2018-08-22T01:54:17.755" v="691"/>
          <ac:spMkLst>
            <pc:docMk/>
            <pc:sldMk cId="136157773" sldId="316"/>
            <ac:spMk id="16" creationId="{17C2657B-9CCA-4B6E-8840-8C337A12367C}"/>
          </ac:spMkLst>
        </pc:spChg>
        <pc:spChg chg="mod">
          <ac:chgData name="Benjamin Payne" userId="S::benpayne@umbc.edu::b61ff11c-ba68-49af-b001-f9f234a6aca3" providerId="AD" clId="Web-{20B8020F-4A8C-6D67-5184-9DA57D4F9497}" dt="2018-08-22T01:50:44.615" v="675" actId="1076"/>
          <ac:spMkLst>
            <pc:docMk/>
            <pc:sldMk cId="136157773" sldId="316"/>
            <ac:spMk id="17" creationId="{56206E8A-9FC6-44F9-8C9F-CBDD62D7E6BA}"/>
          </ac:spMkLst>
        </pc:spChg>
      </pc:sldChg>
    </pc:docChg>
  </pc:docChgLst>
  <pc:docChgLst>
    <pc:chgData name="Benjamin Payne" userId="S::benpayne@umbc.edu::b61ff11c-ba68-49af-b001-f9f234a6aca3" providerId="AD" clId="Web-{DE209352-0DD4-05C3-BB1C-E888349B31D4}"/>
    <pc:docChg chg="modSld">
      <pc:chgData name="Benjamin Payne" userId="S::benpayne@umbc.edu::b61ff11c-ba68-49af-b001-f9f234a6aca3" providerId="AD" clId="Web-{DE209352-0DD4-05C3-BB1C-E888349B31D4}" dt="2018-08-22T15:37:01.256" v="34" actId="20577"/>
      <pc:docMkLst>
        <pc:docMk/>
      </pc:docMkLst>
      <pc:sldChg chg="addSp modSp">
        <pc:chgData name="Benjamin Payne" userId="S::benpayne@umbc.edu::b61ff11c-ba68-49af-b001-f9f234a6aca3" providerId="AD" clId="Web-{DE209352-0DD4-05C3-BB1C-E888349B31D4}" dt="2018-08-22T15:37:00.100" v="32" actId="20577"/>
        <pc:sldMkLst>
          <pc:docMk/>
          <pc:sldMk cId="3305314408" sldId="285"/>
        </pc:sldMkLst>
        <pc:spChg chg="mod">
          <ac:chgData name="Benjamin Payne" userId="S::benpayne@umbc.edu::b61ff11c-ba68-49af-b001-f9f234a6aca3" providerId="AD" clId="Web-{DE209352-0DD4-05C3-BB1C-E888349B31D4}" dt="2018-08-22T15:36:54.615" v="29" actId="20577"/>
          <ac:spMkLst>
            <pc:docMk/>
            <pc:sldMk cId="3305314408" sldId="285"/>
            <ac:spMk id="3" creationId="{ED9EC77E-1E80-44B3-9000-C218BABC3350}"/>
          </ac:spMkLst>
        </pc:spChg>
        <pc:spChg chg="add mod">
          <ac:chgData name="Benjamin Payne" userId="S::benpayne@umbc.edu::b61ff11c-ba68-49af-b001-f9f234a6aca3" providerId="AD" clId="Web-{DE209352-0DD4-05C3-BB1C-E888349B31D4}" dt="2018-08-22T15:37:00.100" v="32" actId="20577"/>
          <ac:spMkLst>
            <pc:docMk/>
            <pc:sldMk cId="3305314408" sldId="285"/>
            <ac:spMk id="5" creationId="{BAC1F7F5-B6E2-45D3-9528-E627092E3375}"/>
          </ac:spMkLst>
        </pc:spChg>
      </pc:sldChg>
    </pc:docChg>
  </pc:docChgLst>
  <pc:docChgLst>
    <pc:chgData name="Benjamin Payne" userId="S::benpayne@umbc.edu::b61ff11c-ba68-49af-b001-f9f234a6aca3" providerId="AD" clId="Web-{1DDFD80B-B50F-B5A3-DCCD-6C31B3C9B959}"/>
    <pc:docChg chg="modSld">
      <pc:chgData name="Benjamin Payne" userId="S::benpayne@umbc.edu::b61ff11c-ba68-49af-b001-f9f234a6aca3" providerId="AD" clId="Web-{1DDFD80B-B50F-B5A3-DCCD-6C31B3C9B959}" dt="2018-08-22T02:30:49.881" v="28" actId="20577"/>
      <pc:docMkLst>
        <pc:docMk/>
      </pc:docMkLst>
      <pc:sldChg chg="modSp">
        <pc:chgData name="Benjamin Payne" userId="S::benpayne@umbc.edu::b61ff11c-ba68-49af-b001-f9f234a6aca3" providerId="AD" clId="Web-{1DDFD80B-B50F-B5A3-DCCD-6C31B3C9B959}" dt="2018-08-22T02:18:19.574" v="0" actId="1076"/>
        <pc:sldMkLst>
          <pc:docMk/>
          <pc:sldMk cId="3915717569" sldId="282"/>
        </pc:sldMkLst>
        <pc:spChg chg="mod">
          <ac:chgData name="Benjamin Payne" userId="S::benpayne@umbc.edu::b61ff11c-ba68-49af-b001-f9f234a6aca3" providerId="AD" clId="Web-{1DDFD80B-B50F-B5A3-DCCD-6C31B3C9B959}" dt="2018-08-22T02:18:19.574" v="0" actId="1076"/>
          <ac:spMkLst>
            <pc:docMk/>
            <pc:sldMk cId="3915717569" sldId="282"/>
            <ac:spMk id="7" creationId="{DE0EE66E-AE1F-4B9B-9312-0E597A5E2266}"/>
          </ac:spMkLst>
        </pc:spChg>
      </pc:sldChg>
      <pc:sldChg chg="modSp">
        <pc:chgData name="Benjamin Payne" userId="S::benpayne@umbc.edu::b61ff11c-ba68-49af-b001-f9f234a6aca3" providerId="AD" clId="Web-{1DDFD80B-B50F-B5A3-DCCD-6C31B3C9B959}" dt="2018-08-22T02:30:49.866" v="27" actId="20577"/>
        <pc:sldMkLst>
          <pc:docMk/>
          <pc:sldMk cId="1316053804" sldId="283"/>
        </pc:sldMkLst>
        <pc:spChg chg="mod">
          <ac:chgData name="Benjamin Payne" userId="S::benpayne@umbc.edu::b61ff11c-ba68-49af-b001-f9f234a6aca3" providerId="AD" clId="Web-{1DDFD80B-B50F-B5A3-DCCD-6C31B3C9B959}" dt="2018-08-22T02:30:49.866" v="27" actId="20577"/>
          <ac:spMkLst>
            <pc:docMk/>
            <pc:sldMk cId="1316053804" sldId="283"/>
            <ac:spMk id="3" creationId="{E99E1B89-FFE2-4D51-8F92-85A774213868}"/>
          </ac:spMkLst>
        </pc:spChg>
      </pc:sldChg>
    </pc:docChg>
  </pc:docChgLst>
  <pc:docChgLst>
    <pc:chgData name="Benjamin Payne" userId="S::benpayne@umbc.edu::b61ff11c-ba68-49af-b001-f9f234a6aca3" providerId="AD" clId="Web-{B47B66EE-106A-BF73-ED5E-BE90D7BC8436}"/>
    <pc:docChg chg="modSld">
      <pc:chgData name="Benjamin Payne" userId="S::benpayne@umbc.edu::b61ff11c-ba68-49af-b001-f9f234a6aca3" providerId="AD" clId="Web-{B47B66EE-106A-BF73-ED5E-BE90D7BC8436}" dt="2018-08-22T15:40:42.958" v="18" actId="20577"/>
      <pc:docMkLst>
        <pc:docMk/>
      </pc:docMkLst>
      <pc:sldChg chg="modSp">
        <pc:chgData name="Benjamin Payne" userId="S::benpayne@umbc.edu::b61ff11c-ba68-49af-b001-f9f234a6aca3" providerId="AD" clId="Web-{B47B66EE-106A-BF73-ED5E-BE90D7BC8436}" dt="2018-08-22T15:40:40.755" v="16" actId="20577"/>
        <pc:sldMkLst>
          <pc:docMk/>
          <pc:sldMk cId="1316053804" sldId="283"/>
        </pc:sldMkLst>
        <pc:spChg chg="mod">
          <ac:chgData name="Benjamin Payne" userId="S::benpayne@umbc.edu::b61ff11c-ba68-49af-b001-f9f234a6aca3" providerId="AD" clId="Web-{B47B66EE-106A-BF73-ED5E-BE90D7BC8436}" dt="2018-08-22T15:40:40.755" v="16" actId="20577"/>
          <ac:spMkLst>
            <pc:docMk/>
            <pc:sldMk cId="1316053804" sldId="283"/>
            <ac:spMk id="3" creationId="{E99E1B89-FFE2-4D51-8F92-85A774213868}"/>
          </ac:spMkLst>
        </pc:spChg>
        <pc:spChg chg="mod">
          <ac:chgData name="Benjamin Payne" userId="S::benpayne@umbc.edu::b61ff11c-ba68-49af-b001-f9f234a6aca3" providerId="AD" clId="Web-{B47B66EE-106A-BF73-ED5E-BE90D7BC8436}" dt="2018-08-22T15:40:39.677" v="15" actId="20577"/>
          <ac:spMkLst>
            <pc:docMk/>
            <pc:sldMk cId="1316053804" sldId="283"/>
            <ac:spMk id="4" creationId="{247099E7-9E25-484C-95AE-6B82A119B5B0}"/>
          </ac:spMkLst>
        </pc:spChg>
      </pc:sldChg>
    </pc:docChg>
  </pc:docChgLst>
  <pc:docChgLst>
    <pc:chgData name="Benjamin Payne" userId="S::benpayne@umbc.edu::b61ff11c-ba68-49af-b001-f9f234a6aca3" providerId="AD" clId="Web-{3BC16E90-2069-CD60-2209-AC785D29D5DE}"/>
    <pc:docChg chg="modSld">
      <pc:chgData name="Benjamin Payne" userId="S::benpayne@umbc.edu::b61ff11c-ba68-49af-b001-f9f234a6aca3" providerId="AD" clId="Web-{3BC16E90-2069-CD60-2209-AC785D29D5DE}" dt="2018-08-22T11:17:17.164" v="54" actId="20577"/>
      <pc:docMkLst>
        <pc:docMk/>
      </pc:docMkLst>
      <pc:sldChg chg="modSp">
        <pc:chgData name="Benjamin Payne" userId="S::benpayne@umbc.edu::b61ff11c-ba68-49af-b001-f9f234a6aca3" providerId="AD" clId="Web-{3BC16E90-2069-CD60-2209-AC785D29D5DE}" dt="2018-08-22T11:17:17.164" v="53" actId="20577"/>
        <pc:sldMkLst>
          <pc:docMk/>
          <pc:sldMk cId="1316053804" sldId="283"/>
        </pc:sldMkLst>
        <pc:spChg chg="mod">
          <ac:chgData name="Benjamin Payne" userId="S::benpayne@umbc.edu::b61ff11c-ba68-49af-b001-f9f234a6aca3" providerId="AD" clId="Web-{3BC16E90-2069-CD60-2209-AC785D29D5DE}" dt="2018-08-22T11:17:17.164" v="53" actId="20577"/>
          <ac:spMkLst>
            <pc:docMk/>
            <pc:sldMk cId="1316053804" sldId="283"/>
            <ac:spMk id="3" creationId="{E99E1B89-FFE2-4D51-8F92-85A774213868}"/>
          </ac:spMkLst>
        </pc:spChg>
        <pc:spChg chg="mod">
          <ac:chgData name="Benjamin Payne" userId="S::benpayne@umbc.edu::b61ff11c-ba68-49af-b001-f9f234a6aca3" providerId="AD" clId="Web-{3BC16E90-2069-CD60-2209-AC785D29D5DE}" dt="2018-08-22T11:15:14.489" v="49" actId="20577"/>
          <ac:spMkLst>
            <pc:docMk/>
            <pc:sldMk cId="1316053804" sldId="283"/>
            <ac:spMk id="4" creationId="{247099E7-9E25-484C-95AE-6B82A119B5B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F7AD92-3193-4F3B-B718-BDE4AF4AFA61}" type="datetimeFigureOut">
              <a:rPr lang="en-US"/>
              <a:t>8/22/2018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D39104-115C-4501-A673-075924DC6C31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0615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eb.stanford.edu/class/stats101/intro/intro-lecture01.pdf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arxiv.org/pdf/1503.05570.pdf" TargetMode="Externa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oc.gov/preservation/resources/rfs/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loc.gov/preservation/resources/rfs/TOC.html" TargetMode="Externa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oc.gov/preservation/resources/rfs/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xcel-easy.com/examples/import-export-text-files.html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tools.ietf.org/html/rfc4180" TargetMode="Externa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js/js_json_intro.asp" TargetMode="External"/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beginnersbook.com/2015/04/json-tutorial/" TargetMode="Externa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xml/" TargetMode="External"/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eproducibility" TargetMode="External"/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finalfantasy.wikia.com/wiki/Level_grinding" TargetMode="External"/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en.wikipedia.org/wiki/Grinding_(gaming" TargetMode="External"/></Relationships>
</file>

<file path=ppt/notesSlides/_rels/notes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htcx.com/wp-content/uploads/2015/02/canstockphoto3986275.jpg" TargetMode="External"/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hrillist.com/entertainment/nation/how-new-netflix-recommendation-algorithm-works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www.wired.co.uk/article/how-do-netflixs-algorithms-work-machine-learning-helps-to-predict-what-viewers-will-like" TargetMode="External"/><Relationship Id="rId4" Type="http://schemas.openxmlformats.org/officeDocument/2006/relationships/hyperlink" Target="https://medium.com/netflix-techblog/artwork-personalization-c589f074ad76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See also </a:t>
            </a:r>
            <a:r>
              <a:rPr lang="en-US" dirty="0">
                <a:hlinkClick r:id="rId3"/>
              </a:rPr>
              <a:t>https://web.stanford.edu/class/stats101/intro/intro-lecture01.pdf</a:t>
            </a:r>
            <a:r>
              <a:rPr lang="en-US" dirty="0">
                <a:cs typeface="Calibri"/>
              </a:rPr>
              <a:t> for inspiration</a:t>
            </a:r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Useful: </a:t>
            </a:r>
            <a:r>
              <a:rPr lang="en-US" dirty="0">
                <a:hlinkClick r:id="rId4"/>
              </a:rPr>
              <a:t>https://arxiv.org/pdf/1503.05570.pdf</a:t>
            </a:r>
            <a:endParaRPr lang="en-US" dirty="0">
              <a:cs typeface="Calibri"/>
              <a:hlinkClick r:id="rId4"/>
            </a:endParaRPr>
          </a:p>
          <a:p>
            <a:r>
              <a:rPr lang="en-US" dirty="0"/>
              <a:t>A Data Science Course for Undergraduates: Thinking With Data by Ben </a:t>
            </a:r>
            <a:r>
              <a:rPr lang="en-US" dirty="0" err="1"/>
              <a:t>Baumer</a:t>
            </a:r>
            <a:r>
              <a:rPr lang="en-US" dirty="0"/>
              <a:t>, The American Statistician Vol. 69 , Issue. 4</a:t>
            </a:r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D39104-115C-4501-A673-075924DC6C31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6523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http://www.wiiplaygameslv.com/catalog/board_games-toyvault/but_wait_theres_more/406443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D39104-115C-4501-A673-075924DC6C31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5020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https://betanews.com/2014/04/15/windows-8-1-without-update-will-no-longer-receive-security-updates/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D39104-115C-4501-A673-075924DC6C31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4932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An outline of what I plan to cover in Data 601</a:t>
            </a:r>
          </a:p>
          <a:p>
            <a:endParaRPr lang="en-US" dirty="0">
              <a:cs typeface="Calibri"/>
            </a:endParaRPr>
          </a:p>
          <a:p>
            <a:r>
              <a:rPr lang="en-US" dirty="0">
                <a:hlinkClick r:id="rId3"/>
              </a:rPr>
              <a:t>https://www.loc.gov/preservation/resources/rfs/</a:t>
            </a:r>
            <a:endParaRPr lang="en-US" dirty="0">
              <a:cs typeface="Calibri"/>
              <a:hlinkClick r:id="rId3"/>
            </a:endParaRPr>
          </a:p>
          <a:p>
            <a:r>
              <a:rPr lang="en-US" dirty="0">
                <a:hlinkClick r:id="rId4"/>
              </a:rPr>
              <a:t>https://www.loc.gov/preservation/resources/rfs/TOC.html</a:t>
            </a:r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r>
              <a:rPr lang="en-US" dirty="0"/>
              <a:t>https://www.loc.gov/preservation/resources/rfs/stillimg.html#photodigital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D39104-115C-4501-A673-075924DC6C31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1205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An outline of what I plan to cover in Data 601</a:t>
            </a:r>
          </a:p>
          <a:p>
            <a:endParaRPr lang="en-US" dirty="0">
              <a:cs typeface="Calibri"/>
            </a:endParaRPr>
          </a:p>
          <a:p>
            <a:r>
              <a:rPr lang="en-US" dirty="0">
                <a:hlinkClick r:id="rId3"/>
              </a:rPr>
              <a:t>https://www.loc.gov/preservation/resources/rfs/</a:t>
            </a:r>
            <a:endParaRPr lang="en-US" dirty="0">
              <a:cs typeface="Calibri"/>
              <a:hlinkClick r:id="rId3"/>
            </a:endParaRPr>
          </a:p>
          <a:p>
            <a:r>
              <a:rPr lang="en-US" dirty="0"/>
              <a:t>https://www.loc.gov/preservation/resources/rfs/TOC.html</a:t>
            </a:r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D39104-115C-4501-A673-075924DC6C31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5160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https://www.excel-easy.com/examples/import-export-text-files.html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D39104-115C-4501-A673-075924DC6C31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7177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https://www.excel-easy.com/examples/import-export-text-files.html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D39104-115C-4501-A673-075924DC6C31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4591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Image: </a:t>
            </a:r>
            <a:r>
              <a:rPr lang="en-US" dirty="0">
                <a:hlinkClick r:id="rId3"/>
              </a:rPr>
              <a:t>https://www.excel-easy.com/examples/import-export-text-files.html</a:t>
            </a:r>
            <a:endParaRPr lang="en-US">
              <a:cs typeface="Calibri"/>
            </a:endParaRPr>
          </a:p>
          <a:p>
            <a:endParaRPr lang="en-US" dirty="0">
              <a:cs typeface="Calibri"/>
            </a:endParaRPr>
          </a:p>
          <a:p>
            <a:r>
              <a:rPr lang="en-US" dirty="0">
                <a:hlinkClick r:id="rId4"/>
              </a:rPr>
              <a:t>https://tools.ietf.org/html/rfc4180</a:t>
            </a:r>
            <a:endParaRPr lang="en-US">
              <a:cs typeface="Calibri"/>
              <a:hlinkClick r:id="rId4"/>
            </a:endParaRPr>
          </a:p>
          <a:p>
            <a:r>
              <a:rPr lang="en-US" dirty="0"/>
              <a:t>https://stackoverflow.com/questions/17808511/properly-escape-a-double-quote-in-csv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D39104-115C-4501-A673-075924DC6C31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3006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https://en.wikipedia.org/wiki/Delimiter-separated_values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D39104-115C-4501-A673-075924DC6C31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0347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https://www.excel-easy.com/examples/import-export-text-files.html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D39104-115C-4501-A673-075924DC6C31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77184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https://www.excel-easy.com/examples/import-export-text-files.html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D39104-115C-4501-A673-075924DC6C31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8330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https://trends.google.com/trends/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D39104-115C-4501-A673-075924DC6C31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18718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https://www.w3schools.com/js/js_json_intro.asp</a:t>
            </a:r>
          </a:p>
          <a:p>
            <a:endParaRPr lang="en-US" dirty="0">
              <a:cs typeface="Calibri"/>
            </a:endParaRPr>
          </a:p>
          <a:p>
            <a:r>
              <a:rPr lang="en-US" dirty="0">
                <a:hlinkClick r:id="rId4"/>
              </a:rPr>
              <a:t>https://beginnersbook.com/2015/04/json-tutorial/</a:t>
            </a:r>
            <a:endParaRPr lang="en-US" dirty="0">
              <a:cs typeface="Calibri"/>
              <a:hlinkClick r:id="rId4"/>
            </a:endParaRPr>
          </a:p>
          <a:p>
            <a:endParaRPr lang="en-US" dirty="0">
              <a:cs typeface="Calibri"/>
            </a:endParaRPr>
          </a:p>
          <a:p>
            <a:r>
              <a:rPr lang="en-US" dirty="0"/>
              <a:t>https://www.tutorialspoint.com/json/</a:t>
            </a:r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D39104-115C-4501-A673-075924DC6C31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64250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https://www.w3schools.com/xml/</a:t>
            </a:r>
          </a:p>
          <a:p>
            <a:r>
              <a:rPr lang="en-US" dirty="0"/>
              <a:t>https://www.w3schools.com/xml/xml_whatis.asp</a:t>
            </a:r>
            <a:endParaRPr lang="en-US" dirty="0">
              <a:cs typeface="Calibri"/>
            </a:endParaRPr>
          </a:p>
          <a:p>
            <a:endParaRPr lang="en-US" dirty="0"/>
          </a:p>
          <a:p>
            <a:r>
              <a:rPr lang="en-US" dirty="0"/>
              <a:t>https://www.tutorialspoint.com/xml/</a:t>
            </a:r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D39104-115C-4501-A673-075924DC6C31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65736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https://web.stanford.edu/class/stats101/intro/intro-lecture01.pdf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D39104-115C-4501-A673-075924DC6C31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88575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https://www.youtube.com/watch?v=j12BBcKSgEQ</a:t>
            </a:r>
          </a:p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D39104-115C-4501-A673-075924DC6C31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17737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https://en.wikipedia.org/wiki/Reproducibility</a:t>
            </a:r>
          </a:p>
          <a:p>
            <a:endParaRPr lang="en-US" dirty="0">
              <a:cs typeface="Calibri"/>
            </a:endParaRPr>
          </a:p>
          <a:p>
            <a:r>
              <a:rPr lang="en-US" dirty="0"/>
              <a:t>https://en.wikipedia.org/wiki/Replication_crisis</a:t>
            </a:r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D39104-115C-4501-A673-075924DC6C31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532114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https://harveymilk.com/hmcra-family-survey-2/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D39104-115C-4501-A673-075924DC6C31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64873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http://finalfantasy.wikia.com/wiki/Level_grinding</a:t>
            </a:r>
          </a:p>
          <a:p>
            <a:endParaRPr lang="en-US" dirty="0">
              <a:cs typeface="Calibri"/>
            </a:endParaRPr>
          </a:p>
          <a:p>
            <a:r>
              <a:rPr lang="en-US" dirty="0">
                <a:hlinkClick r:id="rId4"/>
              </a:rPr>
              <a:t>https://en.wikipedia.org/wiki/Grinding_(gaming</a:t>
            </a:r>
            <a:r>
              <a:rPr lang="en-US" dirty="0"/>
              <a:t>)</a:t>
            </a:r>
          </a:p>
          <a:p>
            <a:endParaRPr lang="en-US" dirty="0">
              <a:cs typeface="Calibri"/>
            </a:endParaRPr>
          </a:p>
          <a:p>
            <a:r>
              <a:rPr lang="en-US" dirty="0"/>
              <a:t>https://www.vectorstock.com/royalty-free-vector/timer-sign-icon-30-minutes-stopwatch-symbol-vector-3756908</a:t>
            </a:r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D39104-115C-4501-A673-075924DC6C31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84016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https://www.vhtcx.com/wp-content/uploads/2015/02/canstockphoto3986275.jpg</a:t>
            </a:r>
          </a:p>
          <a:p>
            <a:endParaRPr lang="en-US" dirty="0">
              <a:cs typeface="Calibri"/>
            </a:endParaRPr>
          </a:p>
          <a:p>
            <a:r>
              <a:rPr lang="en-US" dirty="0"/>
              <a:t>https://www.vhtcx.com/blog/5-causes-customer-frustration-fix/</a:t>
            </a:r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D39104-115C-4501-A673-075924DC6C31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50349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Timeline: </a:t>
            </a:r>
            <a:r>
              <a:rPr lang="en-US"/>
              <a:t>http://www.dataversity.net/brief-history-data-science/</a:t>
            </a:r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D39104-115C-4501-A673-075924DC6C31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4416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Image source: </a:t>
            </a:r>
            <a:r>
              <a:rPr lang="en-US"/>
              <a:t>https://www.compli.com/blog/survey/</a:t>
            </a:r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D39104-115C-4501-A673-075924DC6C31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0905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https://www.thrillist.com/entertainment/nation/how-new-netflix-recommendation-algorithm-works</a:t>
            </a:r>
            <a:r>
              <a:rPr lang="en-US" dirty="0"/>
              <a:t>#</a:t>
            </a:r>
          </a:p>
          <a:p>
            <a:endParaRPr lang="en-US" dirty="0">
              <a:cs typeface="Calibri"/>
            </a:endParaRPr>
          </a:p>
          <a:p>
            <a:r>
              <a:rPr lang="en-US" dirty="0">
                <a:hlinkClick r:id="rId4"/>
              </a:rPr>
              <a:t>https://medium.com/netflix-techblog/artwork-personalization-c589f074ad76</a:t>
            </a:r>
            <a:endParaRPr lang="en-US" dirty="0">
              <a:cs typeface="Calibri"/>
              <a:hlinkClick r:id="rId4"/>
            </a:endParaRPr>
          </a:p>
          <a:p>
            <a:r>
              <a:rPr lang="en-US" dirty="0">
                <a:hlinkClick r:id="rId5"/>
              </a:rPr>
              <a:t>https://www.wired.co.uk/article/how-do-netflixs-algorithms-work-machine-learning-helps-to-predict-what-viewers-will-like</a:t>
            </a:r>
            <a:endParaRPr lang="en-US" dirty="0">
              <a:cs typeface="Calibri"/>
              <a:hlinkClick r:id="rId5"/>
            </a:endParaRPr>
          </a:p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D39104-115C-4501-A673-075924DC6C31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2449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https://www.trippinsights.com/2018/01/04/milling-about/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D39104-115C-4501-A673-075924DC6C31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8474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https://me.me/i/mustache-you-a-question-and-please-mullet-over-com-lilahdelilah-4900203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D39104-115C-4501-A673-075924DC6C31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8663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source: https://www.dataquest.io/blog/jupyter-notebook-tips-tricks-shortcuts/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D39104-115C-4501-A673-075924DC6C31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797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source: https://imgflip.com/memetemplate/68354308/Do-all-the-things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D39104-115C-4501-A673-075924DC6C31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2731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http://www.wiiplaygameslv.com/catalog/board_games-toyvault/but_wait_theres_more/406443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D39104-115C-4501-A673-075924DC6C31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3724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8/22/2018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8/22/2018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8/22/2018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8/22/2018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8/22/2018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8/22/2018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8/22/2018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/4.0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hyperlink" Target="https://www.datacamp.com/community/tutorials/data-science-industry-infographic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datascienceglossary.org/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://dev2ops.org/2010/02/what-is-devops/&#8203;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tionary.org/wiki/corpus#Noun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oc.gov/preservation/digital/formats/fdd/fdd000323.shtml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loc.gov/preservation/digital/formats/fdd/fdd000398.shtml" TargetMode="External"/><Relationship Id="rId5" Type="http://schemas.openxmlformats.org/officeDocument/2006/relationships/hyperlink" Target="https://www.loc.gov/preservation/digital/formats/fdd/fdd000075.shtml" TargetMode="External"/><Relationship Id="rId4" Type="http://schemas.openxmlformats.org/officeDocument/2006/relationships/hyperlink" Target="https://www.loc.gov/preservation/digital/formats/fdd/fdd000381.shtml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3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eg"/><Relationship Id="rId5" Type="http://schemas.openxmlformats.org/officeDocument/2006/relationships/hyperlink" Target="https://en.wikipedia.org/wiki/Comma-separated_values" TargetMode="External"/><Relationship Id="rId4" Type="http://schemas.openxmlformats.org/officeDocument/2006/relationships/hyperlink" Target="https://tools.ietf.org/html/rfc4180&#8203;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n.wikipedia.org/wiki/Comma-separated_values" TargetMode="External"/><Relationship Id="rId4" Type="http://schemas.openxmlformats.org/officeDocument/2006/relationships/hyperlink" Target="https://tools.ietf.org/html/rfc4180&#8203;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tools.ietf.org/html/rfc4627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tools.ietf.org/html/rfc2376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cience&#8203;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tatistical_significance" TargetMode="External"/><Relationship Id="rId2" Type="http://schemas.openxmlformats.org/officeDocument/2006/relationships/hyperlink" Target="https://en.wikipedia.org/wiki/Falsifiability&#8203;" TargetMode="Externa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hyperlink" Target="https://try.github.io/&#8203;" TargetMode="Externa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hyperlink" Target="https://hbr.org/2017/01/the-best-data-scientists-get-out-and-talk-to-people&#8203;" TargetMode="Externa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Minimum_viable_product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Pomodoro_Technique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e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hyperlink" Target="https://stackoverflow.com/help/how-to-ask" TargetMode="Externa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e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mybinder.org/" TargetMode="External"/><Relationship Id="rId2" Type="http://schemas.openxmlformats.org/officeDocument/2006/relationships/hyperlink" Target="https://colab.research.google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jupyter.org/install" TargetMode="Externa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eetup.com/topics/data-science/" TargetMode="External"/><Relationship Id="rId2" Type="http://schemas.openxmlformats.org/officeDocument/2006/relationships/hyperlink" Target="https://umbcdatasci.slack.com/messages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coursera.org/learn/machine-learning/home/welcome" TargetMode="Externa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courses.csail.mit.edu/18.337/2015/docs/50YearsDataScience.pdf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forbes.com/sites/gilpress/2013/05/28/a-very-short-history-of-data-science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www.kdnuggets.com/2016/10/battle-data-science-venn-diagrams.html&#8203;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Data 601 @ UMBC</a:t>
            </a:r>
            <a:br>
              <a:rPr lang="en-US" dirty="0">
                <a:cs typeface="Calibri Light"/>
              </a:rPr>
            </a:br>
            <a:r>
              <a:rPr lang="en-US" dirty="0">
                <a:cs typeface="Calibri Light"/>
              </a:rPr>
              <a:t>Class 1: data formats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en-US"/>
          </a:p>
          <a:p>
            <a:r>
              <a:rPr lang="en-US" dirty="0">
                <a:cs typeface="Calibri"/>
              </a:rPr>
              <a:t>Data 601</a:t>
            </a:r>
          </a:p>
          <a:p>
            <a:r>
              <a:rPr lang="en-US" dirty="0">
                <a:cs typeface="Calibri"/>
              </a:rPr>
              <a:t>August 30, 2018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41FA58-9DF1-4734-B33B-71ED1A7CD32C}"/>
              </a:ext>
            </a:extLst>
          </p:cNvPr>
          <p:cNvSpPr txBox="1"/>
          <p:nvPr/>
        </p:nvSpPr>
        <p:spPr>
          <a:xfrm>
            <a:off x="9037607" y="5939286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These notes are </a:t>
            </a:r>
            <a:r>
              <a:rPr lang="en-US" dirty="0">
                <a:cs typeface="Calibri"/>
                <a:hlinkClick r:id="rId3"/>
              </a:rPr>
              <a:t>CC BY 4.0</a:t>
            </a:r>
            <a:endParaRPr lang="en-US" dirty="0">
              <a:hlinkClick r:id="rId3"/>
            </a:endParaRP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D6F69B-4EEC-4F3A-864A-8651840896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Profusion of title and labels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9EC77E-1E80-44B3-9000-C218BABC33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823" y="5937549"/>
            <a:ext cx="11004430" cy="48382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1800" dirty="0">
                <a:cs typeface="Calibri"/>
                <a:hlinkClick r:id="rId2"/>
              </a:rPr>
              <a:t>https://www.datacamp.com/community/tutorials/data-science-industry-infographic</a:t>
            </a:r>
            <a:endParaRPr lang="en-US">
              <a:cs typeface="Calibri"/>
            </a:endParaRPr>
          </a:p>
        </p:txBody>
      </p:sp>
      <p:pic>
        <p:nvPicPr>
          <p:cNvPr id="4" name="Picture 4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1B87A3DC-6E15-423D-8626-5561859659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0022" y="4939533"/>
            <a:ext cx="3591464" cy="1493426"/>
          </a:xfrm>
          <a:prstGeom prst="rect">
            <a:avLst/>
          </a:prstGeom>
        </p:spPr>
      </p:pic>
      <p:pic>
        <p:nvPicPr>
          <p:cNvPr id="6" name="Picture 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B4FFE045-634A-4B4B-A7EC-E3E5F0FE0D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7420" y="669622"/>
            <a:ext cx="4037162" cy="1766268"/>
          </a:xfrm>
          <a:prstGeom prst="rect">
            <a:avLst/>
          </a:prstGeom>
        </p:spPr>
      </p:pic>
      <p:pic>
        <p:nvPicPr>
          <p:cNvPr id="8" name="Picture 8" descr="A close up of text on a white background&#10;&#10;Description generated with very high confidence">
            <a:extLst>
              <a:ext uri="{FF2B5EF4-FFF2-40B4-BE49-F238E27FC236}">
                <a16:creationId xmlns:a16="http://schemas.microsoft.com/office/drawing/2014/main" id="{C1D9AD52-A60B-4BE6-8264-C1780A8F4E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777" y="1704887"/>
            <a:ext cx="3591464" cy="1492904"/>
          </a:xfrm>
          <a:prstGeom prst="rect">
            <a:avLst/>
          </a:prstGeom>
        </p:spPr>
      </p:pic>
      <p:pic>
        <p:nvPicPr>
          <p:cNvPr id="10" name="Picture 10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F1F4D853-2C1B-4126-94B3-29B57E6F2C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3721" y="3648364"/>
            <a:ext cx="3663350" cy="1588480"/>
          </a:xfrm>
          <a:prstGeom prst="rect">
            <a:avLst/>
          </a:prstGeom>
        </p:spPr>
      </p:pic>
      <p:pic>
        <p:nvPicPr>
          <p:cNvPr id="14" name="Picture 1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5A18A6A3-03A3-41F8-9617-3F911714A0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04891" y="1712942"/>
            <a:ext cx="3922143" cy="1721211"/>
          </a:xfrm>
          <a:prstGeom prst="rect">
            <a:avLst/>
          </a:prstGeom>
        </p:spPr>
      </p:pic>
      <p:pic>
        <p:nvPicPr>
          <p:cNvPr id="16" name="Picture 16" descr="A screenshot of a social media post of a person&#10;&#10;Description generated with very high confidence">
            <a:extLst>
              <a:ext uri="{FF2B5EF4-FFF2-40B4-BE49-F238E27FC236}">
                <a16:creationId xmlns:a16="http://schemas.microsoft.com/office/drawing/2014/main" id="{5093AC7B-AC50-4BD4-8367-B3A9F899BAD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76248" y="2759339"/>
            <a:ext cx="3821501" cy="1554982"/>
          </a:xfrm>
          <a:prstGeom prst="rect">
            <a:avLst/>
          </a:prstGeom>
        </p:spPr>
      </p:pic>
      <p:pic>
        <p:nvPicPr>
          <p:cNvPr id="12" name="Picture 12" descr="A screenshot of a cell phone screen with text&#10;&#10;Description generated with very high confidence">
            <a:extLst>
              <a:ext uri="{FF2B5EF4-FFF2-40B4-BE49-F238E27FC236}">
                <a16:creationId xmlns:a16="http://schemas.microsoft.com/office/drawing/2014/main" id="{43868C8B-BC13-46CC-9EA7-CC982C41BF0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94363" y="4153007"/>
            <a:ext cx="3965275" cy="152810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AC1F7F5-B6E2-45D3-9528-E627092E3375}"/>
              </a:ext>
            </a:extLst>
          </p:cNvPr>
          <p:cNvSpPr txBox="1"/>
          <p:nvPr/>
        </p:nvSpPr>
        <p:spPr>
          <a:xfrm>
            <a:off x="66136" y="6485627"/>
            <a:ext cx="747335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i="1" dirty="0"/>
              <a:t>Historical progression</a:t>
            </a:r>
            <a:r>
              <a:rPr lang="en-US" dirty="0"/>
              <a:t>: data grooming, data mining, data scientist</a:t>
            </a:r>
          </a:p>
        </p:txBody>
      </p:sp>
    </p:spTree>
    <p:extLst>
      <p:ext uri="{BB962C8B-B14F-4D97-AF65-F5344CB8AC3E}">
        <p14:creationId xmlns:p14="http://schemas.microsoft.com/office/powerpoint/2010/main" val="33053144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C21950-4925-407F-9517-2A580F3159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018807" cy="1325563"/>
          </a:xfrm>
        </p:spPr>
        <p:txBody>
          <a:bodyPr/>
          <a:lstStyle/>
          <a:p>
            <a:r>
              <a:rPr lang="en-US" dirty="0">
                <a:cs typeface="Calibri Light"/>
              </a:rPr>
              <a:t>Data science is an active field with lots of jargon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3C0148-BD26-4777-A844-9E0366AD5D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>
                <a:cs typeface="Calibri"/>
              </a:rPr>
              <a:t>There will always be something you haven't heard of before.</a:t>
            </a:r>
          </a:p>
          <a:p>
            <a:pPr marL="457200" indent="-457200"/>
            <a:r>
              <a:rPr lang="en-US" dirty="0">
                <a:cs typeface="Calibri"/>
              </a:rPr>
              <a:t>Know enough to be conversant with peers</a:t>
            </a:r>
          </a:p>
          <a:p>
            <a:pPr marL="457200" indent="-457200"/>
            <a:r>
              <a:rPr lang="en-US" dirty="0">
                <a:cs typeface="Calibri"/>
              </a:rPr>
              <a:t>Be curious about new topics</a:t>
            </a:r>
          </a:p>
          <a:p>
            <a:pPr marL="457200" indent="-457200"/>
            <a:r>
              <a:rPr lang="en-US" dirty="0">
                <a:cs typeface="Calibri"/>
              </a:rPr>
              <a:t>Research concepts and labels before using them</a:t>
            </a:r>
          </a:p>
          <a:p>
            <a:pPr marL="0" indent="0">
              <a:buNone/>
            </a:pPr>
            <a:endParaRPr lang="en-US" i="1" dirty="0">
              <a:cs typeface="Calibri"/>
            </a:endParaRPr>
          </a:p>
          <a:p>
            <a:pPr marL="0" indent="0">
              <a:buNone/>
            </a:pPr>
            <a:r>
              <a:rPr lang="en-US" i="1" dirty="0">
                <a:cs typeface="Calibri"/>
              </a:rPr>
              <a:t>Reference</a:t>
            </a:r>
            <a:r>
              <a:rPr lang="en-US" dirty="0">
                <a:cs typeface="Calibri"/>
              </a:rPr>
              <a:t>:  </a:t>
            </a:r>
            <a:r>
              <a:rPr lang="en-US" dirty="0">
                <a:cs typeface="Calibri"/>
                <a:hlinkClick r:id="rId2"/>
              </a:rPr>
              <a:t>http://www.datascienceglossary.org/</a:t>
            </a:r>
            <a:endParaRPr lang="en-US">
              <a:cs typeface="Calibri"/>
            </a:endParaRPr>
          </a:p>
          <a:p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909997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F4FB086F-01C9-47D4-B13E-278AD68E42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750" t="11139" r="2857" b="2220"/>
          <a:stretch/>
        </p:blipFill>
        <p:spPr>
          <a:xfrm>
            <a:off x="3660477" y="891098"/>
            <a:ext cx="8537466" cy="571832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171FF6F-5126-487A-A984-7068FD6A43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936" y="221351"/>
            <a:ext cx="10515600" cy="1325563"/>
          </a:xfrm>
        </p:spPr>
        <p:txBody>
          <a:bodyPr/>
          <a:lstStyle/>
          <a:p>
            <a:r>
              <a:rPr lang="en-US" dirty="0">
                <a:cs typeface="Calibri Light"/>
              </a:rPr>
              <a:t>Why learn data science?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936069-7286-44E6-AAD9-C6955406D2AA}"/>
              </a:ext>
            </a:extLst>
          </p:cNvPr>
          <p:cNvSpPr txBox="1"/>
          <p:nvPr/>
        </p:nvSpPr>
        <p:spPr>
          <a:xfrm>
            <a:off x="71887" y="2122098"/>
            <a:ext cx="3738113" cy="1631216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cs typeface="Arial"/>
              </a:rPr>
              <a:t>Explore: identify patterns​</a:t>
            </a:r>
            <a:endParaRPr lang="en-US" sz="2000" dirty="0">
              <a:cs typeface="Calibri"/>
            </a:endParaRPr>
          </a:p>
          <a:p>
            <a:endParaRPr lang="en-US" sz="2000" dirty="0">
              <a:cs typeface="Arial"/>
            </a:endParaRPr>
          </a:p>
          <a:p>
            <a:r>
              <a:rPr lang="en-US" sz="2000" dirty="0">
                <a:cs typeface="Arial"/>
              </a:rPr>
              <a:t>Predict: make informed guesses​</a:t>
            </a:r>
            <a:endParaRPr lang="en-US" sz="2000" dirty="0">
              <a:cs typeface="Calibri"/>
            </a:endParaRPr>
          </a:p>
          <a:p>
            <a:endParaRPr lang="en-US" sz="2000" dirty="0">
              <a:cs typeface="Calibri"/>
            </a:endParaRPr>
          </a:p>
          <a:p>
            <a:r>
              <a:rPr lang="en-US" sz="2000" dirty="0">
                <a:cs typeface="Arial"/>
              </a:rPr>
              <a:t>Infer: quantify what you know</a:t>
            </a:r>
            <a:endParaRPr lang="en-US" sz="2000" dirty="0">
              <a:cs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AF2CA46-D523-4123-BD84-4F8FC54C1DA6}"/>
              </a:ext>
            </a:extLst>
          </p:cNvPr>
          <p:cNvSpPr txBox="1"/>
          <p:nvPr/>
        </p:nvSpPr>
        <p:spPr>
          <a:xfrm>
            <a:off x="569343" y="4602193"/>
            <a:ext cx="2743200" cy="1200329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i="1" dirty="0">
                <a:cs typeface="Calibri"/>
              </a:rPr>
              <a:t>Motives</a:t>
            </a:r>
            <a:r>
              <a:rPr lang="en-US" dirty="0">
                <a:cs typeface="Calibri"/>
              </a:rPr>
              <a:t>:</a:t>
            </a:r>
            <a:endParaRPr lang="en-US" dirty="0"/>
          </a:p>
          <a:p>
            <a:r>
              <a:rPr lang="en-US" dirty="0"/>
              <a:t>Make money</a:t>
            </a:r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Help people</a:t>
            </a:r>
          </a:p>
          <a:p>
            <a:r>
              <a:rPr lang="en-US" dirty="0">
                <a:cs typeface="Calibri"/>
              </a:rPr>
              <a:t>Gain new knowledge</a:t>
            </a:r>
          </a:p>
        </p:txBody>
      </p:sp>
    </p:spTree>
    <p:extLst>
      <p:ext uri="{BB962C8B-B14F-4D97-AF65-F5344CB8AC3E}">
        <p14:creationId xmlns:p14="http://schemas.microsoft.com/office/powerpoint/2010/main" val="6874794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6183ED-CD3A-4553-B511-EC3B060DE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Large scale use cases with lots of data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836144-CDC1-4699-8C2C-6653FEBF33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3200" dirty="0">
                <a:cs typeface="Calibri"/>
              </a:rPr>
              <a:t>Google search engine</a:t>
            </a:r>
          </a:p>
          <a:p>
            <a:r>
              <a:rPr lang="en-US" sz="3200" dirty="0">
                <a:cs typeface="Calibri"/>
              </a:rPr>
              <a:t>Recommendations from Amazon and Netflix</a:t>
            </a:r>
          </a:p>
          <a:p>
            <a:r>
              <a:rPr lang="en-US" sz="3200" dirty="0">
                <a:cs typeface="Calibri"/>
              </a:rPr>
              <a:t>Bank and Credit Card fraud detection</a:t>
            </a:r>
          </a:p>
          <a:p>
            <a:r>
              <a:rPr lang="en-US" sz="3200" dirty="0">
                <a:cs typeface="Calibri"/>
              </a:rPr>
              <a:t>Logistics (DHL, UPS)</a:t>
            </a:r>
          </a:p>
          <a:p>
            <a:r>
              <a:rPr lang="en-US" sz="3200" dirty="0">
                <a:cs typeface="Calibri"/>
              </a:rPr>
              <a:t>Healthcare</a:t>
            </a:r>
          </a:p>
        </p:txBody>
      </p:sp>
    </p:spTree>
    <p:extLst>
      <p:ext uri="{BB962C8B-B14F-4D97-AF65-F5344CB8AC3E}">
        <p14:creationId xmlns:p14="http://schemas.microsoft.com/office/powerpoint/2010/main" val="17931068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EE30BE-97B5-4BB6-A94A-F58ED123ED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>
                <a:cs typeface="Calibri Light"/>
              </a:rPr>
              <a:t>Assumption in this class</a:t>
            </a:r>
            <a:endParaRPr lang="en-US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305855-4E1F-4350-920D-6CDCA01E43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3144" y="1796870"/>
            <a:ext cx="11378241" cy="466763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In class we will assume you are a lone data scientist on an island with an internet connection. </a:t>
            </a:r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r>
              <a:rPr lang="en-US" dirty="0">
                <a:cs typeface="Calibri"/>
              </a:rPr>
              <a:t>This is not the typical case -- you'll have coworkers, customers, bosses, competitors, collaborators, peers.</a:t>
            </a:r>
          </a:p>
          <a:p>
            <a:endParaRPr lang="en-US" dirty="0">
              <a:cs typeface="Calibri"/>
            </a:endParaRPr>
          </a:p>
          <a:p>
            <a:pPr marL="0" indent="0">
              <a:buNone/>
            </a:pPr>
            <a:r>
              <a:rPr lang="en-US" i="1" dirty="0">
                <a:cs typeface="Calibri"/>
              </a:rPr>
              <a:t>Example</a:t>
            </a:r>
            <a:r>
              <a:rPr lang="en-US" dirty="0">
                <a:cs typeface="Calibri"/>
              </a:rPr>
              <a:t>: </a:t>
            </a:r>
          </a:p>
          <a:p>
            <a:r>
              <a:rPr lang="en-US" sz="2400" dirty="0">
                <a:cs typeface="Calibri"/>
              </a:rPr>
              <a:t>In this class, grading is not competitive</a:t>
            </a:r>
          </a:p>
          <a:p>
            <a:r>
              <a:rPr lang="en-US" sz="2400" dirty="0">
                <a:cs typeface="Calibri"/>
              </a:rPr>
              <a:t>As an employee at a company, you may be competing for a bonus or promotion</a:t>
            </a:r>
          </a:p>
          <a:p>
            <a:pPr marL="0" indent="0">
              <a:buNone/>
            </a:pPr>
            <a:r>
              <a:rPr lang="en-US" sz="2400" dirty="0">
                <a:cs typeface="Calibri"/>
              </a:rPr>
              <a:t>--&gt; consequence: personal and organizational politics factor into the work environment</a:t>
            </a:r>
          </a:p>
        </p:txBody>
      </p:sp>
    </p:spTree>
    <p:extLst>
      <p:ext uri="{BB962C8B-B14F-4D97-AF65-F5344CB8AC3E}">
        <p14:creationId xmlns:p14="http://schemas.microsoft.com/office/powerpoint/2010/main" val="28604961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B52A2E-A29D-48C7-AD8A-B1FBFC270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Small scale use cases with not much data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F58297-3BE8-455D-A615-B8EC2363B4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cs typeface="Calibri"/>
              </a:rPr>
              <a:t>As a business employee or bureaucrat or politician</a:t>
            </a:r>
          </a:p>
          <a:p>
            <a:r>
              <a:rPr lang="en-US" dirty="0">
                <a:cs typeface="Calibri"/>
              </a:rPr>
              <a:t>How do I improve decision making process?</a:t>
            </a:r>
            <a:endParaRPr lang="en-US" dirty="0"/>
          </a:p>
          <a:p>
            <a:r>
              <a:rPr lang="en-US" dirty="0">
                <a:cs typeface="Calibri"/>
              </a:rPr>
              <a:t>How do I evaluate the outcome of decisions?</a:t>
            </a:r>
          </a:p>
          <a:p>
            <a:r>
              <a:rPr lang="en-US" dirty="0">
                <a:cs typeface="Calibri"/>
              </a:rPr>
              <a:t>How do I decrease the risk when faced with an opportunity?</a:t>
            </a:r>
          </a:p>
          <a:p>
            <a:r>
              <a:rPr lang="en-US" dirty="0">
                <a:cs typeface="Calibri"/>
              </a:rPr>
              <a:t>How do I convince other stakeholders of the best course of action?</a:t>
            </a:r>
          </a:p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pPr marL="0" indent="0">
              <a:buNone/>
            </a:pPr>
            <a:r>
              <a:rPr lang="en-US" dirty="0">
                <a:cs typeface="Calibri"/>
              </a:rPr>
              <a:t>While not taking too much time, spending too much money, using the resources I already have access to, and in a way that is convincing?</a:t>
            </a:r>
          </a:p>
        </p:txBody>
      </p:sp>
    </p:spTree>
    <p:extLst>
      <p:ext uri="{BB962C8B-B14F-4D97-AF65-F5344CB8AC3E}">
        <p14:creationId xmlns:p14="http://schemas.microsoft.com/office/powerpoint/2010/main" val="35500331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1E0CD-64BA-4534-9081-33C99C285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Most popular tool in data science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1CA153-4E7C-4EA4-93D7-6BCAEEB37E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6238" y="1825625"/>
            <a:ext cx="7165677" cy="4351338"/>
          </a:xfrm>
        </p:spPr>
        <p:txBody>
          <a:bodyPr vert="horz" lIns="91440" tIns="45720" rIns="91440" bIns="45720" rtlCol="0" anchor="t">
            <a:noAutofit/>
          </a:bodyPr>
          <a:lstStyle/>
          <a:p>
            <a:endParaRPr lang="en-US" sz="3200" dirty="0">
              <a:cs typeface="Calibri"/>
            </a:endParaRPr>
          </a:p>
          <a:p>
            <a:endParaRPr lang="en-US" sz="3200" dirty="0">
              <a:cs typeface="Calibri"/>
            </a:endParaRPr>
          </a:p>
          <a:p>
            <a:r>
              <a:rPr lang="en-US" sz="3200" dirty="0">
                <a:cs typeface="Calibri"/>
              </a:rPr>
              <a:t>Stand up</a:t>
            </a:r>
          </a:p>
          <a:p>
            <a:r>
              <a:rPr lang="en-US" sz="3200" dirty="0">
                <a:cs typeface="Calibri"/>
              </a:rPr>
              <a:t>Walk around</a:t>
            </a:r>
          </a:p>
          <a:p>
            <a:r>
              <a:rPr lang="en-US" sz="3200" dirty="0">
                <a:cs typeface="Calibri"/>
              </a:rPr>
              <a:t>Introduce yourself to another person</a:t>
            </a:r>
          </a:p>
          <a:p>
            <a:r>
              <a:rPr lang="en-US" sz="3200" dirty="0">
                <a:cs typeface="Calibri"/>
              </a:rPr>
              <a:t>Ask them what they think the most popular software tool in data science is</a:t>
            </a:r>
          </a:p>
          <a:p>
            <a:endParaRPr lang="en-US" sz="3200" dirty="0">
              <a:cs typeface="Calibri"/>
            </a:endParaRPr>
          </a:p>
        </p:txBody>
      </p:sp>
      <p:pic>
        <p:nvPicPr>
          <p:cNvPr id="4" name="Picture 4" descr="A picture containing group, sky, outdoor&#10;&#10;Description generated with high confidence">
            <a:extLst>
              <a:ext uri="{FF2B5EF4-FFF2-40B4-BE49-F238E27FC236}">
                <a16:creationId xmlns:a16="http://schemas.microsoft.com/office/drawing/2014/main" id="{F06ABAC2-13E9-4C26-9699-A915F8C359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4854" y="1295400"/>
            <a:ext cx="4597879" cy="46122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286FBE8-F93F-4E0A-BB68-A1FA21BAF0F4}"/>
              </a:ext>
            </a:extLst>
          </p:cNvPr>
          <p:cNvSpPr txBox="1"/>
          <p:nvPr/>
        </p:nvSpPr>
        <p:spPr>
          <a:xfrm>
            <a:off x="6881004" y="6183702"/>
            <a:ext cx="5805577" cy="52322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dirty="0"/>
              <a:t>https://www.trippinsights.com/2018/01/04/milling-about/</a:t>
            </a:r>
            <a:endParaRPr lang="en-US" sz="1400" dirty="0">
              <a:cs typeface="Calibri"/>
            </a:endParaRPr>
          </a:p>
          <a:p>
            <a:pPr algn="ctr"/>
            <a:endParaRPr lang="en-US" sz="14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001565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20D5C7-5F13-4E46-9841-B82D0A5812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Most popular tool in data science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96B853-006F-4B8E-9902-C577175E35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i="1" dirty="0">
                <a:cs typeface="Calibri"/>
              </a:rPr>
              <a:t>Ben's claim</a:t>
            </a:r>
            <a:r>
              <a:rPr lang="en-US" dirty="0">
                <a:cs typeface="Calibri"/>
              </a:rPr>
              <a:t>: most popular tool in data science is </a:t>
            </a:r>
            <a:r>
              <a:rPr lang="en-US" b="1" dirty="0">
                <a:cs typeface="Calibri"/>
              </a:rPr>
              <a:t>Excel</a:t>
            </a:r>
            <a:r>
              <a:rPr lang="en-US" dirty="0">
                <a:cs typeface="Calibri"/>
              </a:rPr>
              <a:t>.</a:t>
            </a:r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Excel is attractive because it's flexible and capable -- it can store data, the transform, and the visualization.</a:t>
            </a:r>
            <a:endParaRPr lang="en-US" dirty="0"/>
          </a:p>
          <a:p>
            <a:r>
              <a:rPr lang="en-US" dirty="0">
                <a:cs typeface="Calibri"/>
              </a:rPr>
              <a:t>However, as an analytic ages in Excel and is increasingly tailored, it becomes increasingly brittle.</a:t>
            </a:r>
            <a:endParaRPr lang="en-US" dirty="0"/>
          </a:p>
          <a:p>
            <a:r>
              <a:rPr lang="en-US" dirty="0">
                <a:cs typeface="Calibri"/>
              </a:rPr>
              <a:t>Also, in the list of capabilities I didn't include documentation.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11660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3A886B-4325-49AF-864B-0859624C6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Most popular tool in Data 601: </a:t>
            </a:r>
            <a:r>
              <a:rPr lang="en-US" b="1" i="1" dirty="0">
                <a:cs typeface="Calibri Light"/>
              </a:rPr>
              <a:t>Python</a:t>
            </a:r>
            <a:endParaRPr lang="en-US" b="1" dirty="0">
              <a:cs typeface="Calibri Light"/>
            </a:endParaRPr>
          </a:p>
        </p:txBody>
      </p:sp>
      <p:pic>
        <p:nvPicPr>
          <p:cNvPr id="4" name="Picture 4" descr="A person looking at the camera&#10;&#10;Description generated with high confidence">
            <a:extLst>
              <a:ext uri="{FF2B5EF4-FFF2-40B4-BE49-F238E27FC236}">
                <a16:creationId xmlns:a16="http://schemas.microsoft.com/office/drawing/2014/main" id="{5D34D5E0-EAE7-4347-B0F5-A0D12471DFE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11" r="287" b="11809"/>
          <a:stretch/>
        </p:blipFill>
        <p:spPr>
          <a:xfrm>
            <a:off x="6947357" y="1468296"/>
            <a:ext cx="4991614" cy="5055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292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3A886B-4325-49AF-864B-0859624C6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Most popular tool in Data 601: </a:t>
            </a:r>
            <a:r>
              <a:rPr lang="en-US" b="1" i="1" dirty="0">
                <a:cs typeface="Calibri Light"/>
              </a:rPr>
              <a:t>Python</a:t>
            </a:r>
            <a:endParaRPr lang="en-US" b="1" i="1" dirty="0"/>
          </a:p>
        </p:txBody>
      </p:sp>
      <p:pic>
        <p:nvPicPr>
          <p:cNvPr id="4" name="Picture 4" descr="A person looking at the camera&#10;&#10;Description generated with high confidence">
            <a:extLst>
              <a:ext uri="{FF2B5EF4-FFF2-40B4-BE49-F238E27FC236}">
                <a16:creationId xmlns:a16="http://schemas.microsoft.com/office/drawing/2014/main" id="{5D34D5E0-EAE7-4347-B0F5-A0D12471DF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11" r="287" b="11809"/>
          <a:stretch/>
        </p:blipFill>
        <p:spPr>
          <a:xfrm>
            <a:off x="6947357" y="1468296"/>
            <a:ext cx="4991614" cy="505594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60B039B-3C66-4B32-BA30-F9E5A98FA644}"/>
              </a:ext>
            </a:extLst>
          </p:cNvPr>
          <p:cNvSpPr txBox="1"/>
          <p:nvPr/>
        </p:nvSpPr>
        <p:spPr>
          <a:xfrm>
            <a:off x="612475" y="2876909"/>
            <a:ext cx="5503652" cy="156966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 dirty="0"/>
              <a:t>Raise your hand if you</a:t>
            </a:r>
            <a:r>
              <a:rPr lang="en-US" sz="3200" dirty="0">
                <a:cs typeface="Calibri"/>
              </a:rPr>
              <a:t> have </a:t>
            </a:r>
            <a:r>
              <a:rPr lang="en-US" sz="3200" u="sng" dirty="0">
                <a:cs typeface="Calibri"/>
              </a:rPr>
              <a:t>heard of</a:t>
            </a:r>
            <a:r>
              <a:rPr lang="en-US" sz="3200" dirty="0">
                <a:cs typeface="Calibri"/>
              </a:rPr>
              <a:t> the programming language called Python</a:t>
            </a: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017E0DC2-05D9-40C3-AA4B-6404669BC0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7462" y="4618726"/>
            <a:ext cx="1905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4806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8FE2A725-2280-436A-BA03-64C2BAB3FB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6362" y="234103"/>
            <a:ext cx="8853576" cy="43913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DB126DF-5967-4E34-893D-CBCC7F86AF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596" y="2061653"/>
            <a:ext cx="10515600" cy="1986921"/>
          </a:xfrm>
        </p:spPr>
        <p:txBody>
          <a:bodyPr>
            <a:normAutofit/>
          </a:bodyPr>
          <a:lstStyle/>
          <a:p>
            <a:r>
              <a:rPr lang="en-US" sz="5400" dirty="0">
                <a:cs typeface="Calibri Light"/>
              </a:rPr>
              <a:t>Welcome to Data 601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BBC295-1D9C-48E2-BFC5-73DAD68A82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1935" y="5074906"/>
            <a:ext cx="10515600" cy="1634019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3200" dirty="0">
                <a:cs typeface="Calibri"/>
              </a:rPr>
              <a:t>Once you've found a seat, </a:t>
            </a:r>
          </a:p>
          <a:p>
            <a:pPr marL="514350" indent="-514350">
              <a:buAutoNum type="arabicPeriod"/>
            </a:pPr>
            <a:r>
              <a:rPr lang="en-US" sz="3200" dirty="0">
                <a:cs typeface="Calibri"/>
              </a:rPr>
              <a:t>Introduce yourself to your neighbor</a:t>
            </a:r>
          </a:p>
          <a:p>
            <a:pPr marL="514350" indent="-514350">
              <a:buAutoNum type="arabicPeriod"/>
            </a:pPr>
            <a:r>
              <a:rPr lang="en-US" sz="3200" dirty="0">
                <a:cs typeface="Calibri"/>
              </a:rPr>
              <a:t>Ask them what their expectations are for the class</a:t>
            </a:r>
          </a:p>
        </p:txBody>
      </p:sp>
    </p:spTree>
    <p:extLst>
      <p:ext uri="{BB962C8B-B14F-4D97-AF65-F5344CB8AC3E}">
        <p14:creationId xmlns:p14="http://schemas.microsoft.com/office/powerpoint/2010/main" val="18475256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3A886B-4325-49AF-864B-0859624C6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Most popular tool in Data 601: </a:t>
            </a:r>
            <a:r>
              <a:rPr lang="en-US" b="1" i="1" dirty="0">
                <a:cs typeface="Calibri Light"/>
              </a:rPr>
              <a:t>Python</a:t>
            </a:r>
            <a:endParaRPr lang="en-US" b="1" dirty="0">
              <a:cs typeface="Calibri Light"/>
            </a:endParaRPr>
          </a:p>
        </p:txBody>
      </p:sp>
      <p:pic>
        <p:nvPicPr>
          <p:cNvPr id="4" name="Picture 4" descr="A person looking at the camera&#10;&#10;Description generated with high confidence">
            <a:extLst>
              <a:ext uri="{FF2B5EF4-FFF2-40B4-BE49-F238E27FC236}">
                <a16:creationId xmlns:a16="http://schemas.microsoft.com/office/drawing/2014/main" id="{5D34D5E0-EAE7-4347-B0F5-A0D12471DF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11" r="287" b="11809"/>
          <a:stretch/>
        </p:blipFill>
        <p:spPr>
          <a:xfrm>
            <a:off x="6947357" y="1468296"/>
            <a:ext cx="4991614" cy="505594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60B039B-3C66-4B32-BA30-F9E5A98FA644}"/>
              </a:ext>
            </a:extLst>
          </p:cNvPr>
          <p:cNvSpPr txBox="1"/>
          <p:nvPr/>
        </p:nvSpPr>
        <p:spPr>
          <a:xfrm>
            <a:off x="713117" y="2143664"/>
            <a:ext cx="5503652" cy="156966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 dirty="0"/>
              <a:t>Raise your hand if you</a:t>
            </a:r>
            <a:r>
              <a:rPr lang="en-US" sz="3200" dirty="0">
                <a:cs typeface="Calibri"/>
              </a:rPr>
              <a:t> have </a:t>
            </a:r>
            <a:r>
              <a:rPr lang="en-US" sz="3200" b="1" u="sng" dirty="0">
                <a:cs typeface="Calibri"/>
              </a:rPr>
              <a:t>used</a:t>
            </a:r>
            <a:r>
              <a:rPr lang="en-US" sz="3200" dirty="0">
                <a:cs typeface="Calibri"/>
              </a:rPr>
              <a:t> the programming language called Python</a:t>
            </a:r>
          </a:p>
        </p:txBody>
      </p:sp>
    </p:spTree>
    <p:extLst>
      <p:ext uri="{BB962C8B-B14F-4D97-AF65-F5344CB8AC3E}">
        <p14:creationId xmlns:p14="http://schemas.microsoft.com/office/powerpoint/2010/main" val="16256105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3A886B-4325-49AF-864B-0859624C6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Interface to Python in Data 601: </a:t>
            </a:r>
            <a:r>
              <a:rPr lang="en-US" i="1" dirty="0" err="1">
                <a:cs typeface="Calibri Light"/>
              </a:rPr>
              <a:t>Jupyter</a:t>
            </a:r>
            <a:endParaRPr lang="en-US" i="1" dirty="0" err="1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0B039B-3C66-4B32-BA30-F9E5A98FA644}"/>
              </a:ext>
            </a:extLst>
          </p:cNvPr>
          <p:cNvSpPr txBox="1"/>
          <p:nvPr/>
        </p:nvSpPr>
        <p:spPr>
          <a:xfrm>
            <a:off x="253041" y="3164456"/>
            <a:ext cx="4871048" cy="1077218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 dirty="0"/>
              <a:t>Raise your hand if you</a:t>
            </a:r>
            <a:r>
              <a:rPr lang="en-US" sz="3200" dirty="0">
                <a:cs typeface="Calibri"/>
              </a:rPr>
              <a:t> have </a:t>
            </a:r>
            <a:r>
              <a:rPr lang="en-US" sz="3200" b="1" u="sng" dirty="0">
                <a:cs typeface="Calibri"/>
              </a:rPr>
              <a:t>used</a:t>
            </a:r>
            <a:r>
              <a:rPr lang="en-US" sz="3200" dirty="0">
                <a:cs typeface="Calibri"/>
              </a:rPr>
              <a:t> a </a:t>
            </a:r>
            <a:r>
              <a:rPr lang="en-US" sz="3200" dirty="0" err="1">
                <a:cs typeface="Calibri"/>
              </a:rPr>
              <a:t>Jupyter</a:t>
            </a:r>
            <a:r>
              <a:rPr lang="en-US" sz="3200" dirty="0">
                <a:cs typeface="Calibri"/>
              </a:rPr>
              <a:t> notebook</a:t>
            </a:r>
          </a:p>
        </p:txBody>
      </p:sp>
      <p:pic>
        <p:nvPicPr>
          <p:cNvPr id="5" name="Picture 5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78B01F4D-9AC5-4CAC-942B-F1F0398C52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8250" y="1804402"/>
            <a:ext cx="6581953" cy="4543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1561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:a16="http://schemas.microsoft.com/office/drawing/2014/main" id="{8802BBCA-F900-45D0-A134-E24B4140AD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9118" y="2775976"/>
            <a:ext cx="4813539" cy="362080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73A886B-4325-49AF-864B-0859624C6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Why </a:t>
            </a:r>
            <a:r>
              <a:rPr lang="en-US" dirty="0" err="1">
                <a:cs typeface="Calibri Light"/>
              </a:rPr>
              <a:t>Jupyter</a:t>
            </a:r>
            <a:r>
              <a:rPr lang="en-US" dirty="0">
                <a:cs typeface="Calibri Light"/>
              </a:rPr>
              <a:t> + Python for Data 601?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9B8A9B-3E78-402C-8067-00D6ED9D3F79}"/>
              </a:ext>
            </a:extLst>
          </p:cNvPr>
          <p:cNvSpPr txBox="1"/>
          <p:nvPr/>
        </p:nvSpPr>
        <p:spPr>
          <a:xfrm>
            <a:off x="1173192" y="1697966"/>
            <a:ext cx="10708257" cy="440120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 err="1"/>
              <a:t>Jupyter</a:t>
            </a:r>
            <a:r>
              <a:rPr lang="en-US" sz="2800" dirty="0"/>
              <a:t> is useful for </a:t>
            </a:r>
            <a:endParaRPr lang="en-US"/>
          </a:p>
          <a:p>
            <a:pPr marL="457200" indent="-457200">
              <a:buFont typeface="Arial"/>
              <a:buChar char="•"/>
            </a:pPr>
            <a:r>
              <a:rPr lang="en-US" sz="2800" dirty="0"/>
              <a:t>Exploration of data</a:t>
            </a:r>
            <a:r>
              <a:rPr lang="en-US" sz="2800" dirty="0">
                <a:cs typeface="Calibri"/>
              </a:rPr>
              <a:t> (</a:t>
            </a:r>
            <a:r>
              <a:rPr lang="en-US" sz="2800" i="1" dirty="0">
                <a:cs typeface="Calibri"/>
              </a:rPr>
              <a:t>jargon</a:t>
            </a:r>
            <a:r>
              <a:rPr lang="en-US" sz="2800" dirty="0">
                <a:cs typeface="Calibri"/>
              </a:rPr>
              <a:t>: </a:t>
            </a:r>
            <a:r>
              <a:rPr lang="en-US" sz="2800" u="sng" dirty="0">
                <a:cs typeface="Calibri"/>
              </a:rPr>
              <a:t>EDA</a:t>
            </a:r>
            <a:r>
              <a:rPr lang="en-US" sz="2800" dirty="0">
                <a:cs typeface="Calibri"/>
              </a:rPr>
              <a:t> = exploratory data analysis)</a:t>
            </a:r>
          </a:p>
          <a:p>
            <a:pPr marL="457200" indent="-457200">
              <a:buFont typeface="Arial"/>
              <a:buChar char="•"/>
            </a:pPr>
            <a:r>
              <a:rPr lang="en-US" sz="2800" dirty="0">
                <a:cs typeface="Calibri"/>
              </a:rPr>
              <a:t>Documenting your activities (to enable reproducibility)</a:t>
            </a:r>
          </a:p>
          <a:p>
            <a:pPr marL="457200" indent="-457200">
              <a:buFont typeface="Arial"/>
              <a:buChar char="•"/>
            </a:pPr>
            <a:r>
              <a:rPr lang="en-US" sz="2800" dirty="0">
                <a:cs typeface="Calibri"/>
              </a:rPr>
              <a:t>Figuring out which software is relevant, which algorithms to use, which software libraries are useful</a:t>
            </a:r>
          </a:p>
          <a:p>
            <a:pPr marL="457200" indent="-457200">
              <a:buFont typeface="Arial"/>
              <a:buChar char="•"/>
            </a:pPr>
            <a:r>
              <a:rPr lang="en-US" sz="2800" dirty="0">
                <a:cs typeface="Calibri"/>
              </a:rPr>
              <a:t>Visualizing results</a:t>
            </a:r>
          </a:p>
          <a:p>
            <a:pPr marL="457200" indent="-457200">
              <a:buFont typeface="Arial"/>
              <a:buChar char="•"/>
            </a:pPr>
            <a:endParaRPr lang="en-US" sz="2800" dirty="0">
              <a:cs typeface="Calibri"/>
            </a:endParaRPr>
          </a:p>
          <a:p>
            <a:r>
              <a:rPr lang="en-US" sz="2800" dirty="0">
                <a:cs typeface="Calibri"/>
              </a:rPr>
              <a:t>And both </a:t>
            </a:r>
            <a:r>
              <a:rPr lang="en-US" sz="2800" dirty="0" err="1">
                <a:cs typeface="Calibri"/>
              </a:rPr>
              <a:t>Jupyter</a:t>
            </a:r>
            <a:r>
              <a:rPr lang="en-US" sz="2800" dirty="0">
                <a:cs typeface="Calibri"/>
              </a:rPr>
              <a:t> and Python are free!</a:t>
            </a:r>
          </a:p>
          <a:p>
            <a:r>
              <a:rPr lang="en-US" sz="2800" dirty="0">
                <a:cs typeface="Calibri"/>
              </a:rPr>
              <a:t>And both are widely used!</a:t>
            </a:r>
          </a:p>
          <a:p>
            <a:pPr marL="457200" indent="-457200">
              <a:buFont typeface="Arial"/>
              <a:buChar char="•"/>
            </a:pPr>
            <a:endParaRPr lang="en-US" sz="28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74482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A0D337-3E60-46ED-8F06-5E821AB568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200" dirty="0">
                <a:cs typeface="Calibri Light"/>
              </a:rPr>
              <a:t>Python and </a:t>
            </a:r>
            <a:r>
              <a:rPr lang="en-US" sz="4200" dirty="0" err="1">
                <a:cs typeface="Calibri Light"/>
              </a:rPr>
              <a:t>Jupyter</a:t>
            </a:r>
            <a:r>
              <a:rPr lang="en-US" sz="4200" dirty="0">
                <a:cs typeface="Calibri Light"/>
              </a:rPr>
              <a:t> do not cover every use case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60C7D6-704E-4393-9171-20DABF7B9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2600" dirty="0">
                <a:cs typeface="Calibri"/>
              </a:rPr>
              <a:t>For sufficiently large data sets, </a:t>
            </a:r>
            <a:r>
              <a:rPr lang="en-US" sz="2600" dirty="0" err="1">
                <a:cs typeface="Calibri"/>
              </a:rPr>
              <a:t>Jupyter</a:t>
            </a:r>
            <a:r>
              <a:rPr lang="en-US" sz="2600" dirty="0">
                <a:cs typeface="Calibri"/>
              </a:rPr>
              <a:t> and Python are not the right tool</a:t>
            </a:r>
          </a:p>
          <a:p>
            <a:r>
              <a:rPr lang="en-US" sz="2600" dirty="0">
                <a:cs typeface="Calibri"/>
              </a:rPr>
              <a:t>For sufficiently complex analytics, </a:t>
            </a:r>
            <a:r>
              <a:rPr lang="en-US" sz="2600" dirty="0" err="1">
                <a:cs typeface="Calibri"/>
              </a:rPr>
              <a:t>Jupyter</a:t>
            </a:r>
            <a:r>
              <a:rPr lang="en-US" sz="2600" dirty="0">
                <a:cs typeface="Calibri"/>
              </a:rPr>
              <a:t> and Python are not the right tool</a:t>
            </a:r>
          </a:p>
          <a:p>
            <a:endParaRPr lang="en-US" sz="2600" dirty="0">
              <a:cs typeface="Calibri"/>
            </a:endParaRPr>
          </a:p>
          <a:p>
            <a:pPr marL="0" indent="0">
              <a:buNone/>
            </a:pPr>
            <a:r>
              <a:rPr lang="en-US" dirty="0">
                <a:cs typeface="Calibri"/>
              </a:rPr>
              <a:t>Speed and security are typically not your priority during exploration </a:t>
            </a:r>
          </a:p>
          <a:p>
            <a:pPr marL="0" indent="0">
              <a:buNone/>
            </a:pPr>
            <a:endParaRPr lang="en-US" dirty="0">
              <a:cs typeface="Calibri"/>
            </a:endParaRPr>
          </a:p>
          <a:p>
            <a:pPr marL="0" indent="0">
              <a:buNone/>
            </a:pPr>
            <a:r>
              <a:rPr lang="en-US" dirty="0">
                <a:cs typeface="Calibri"/>
              </a:rPr>
              <a:t>Knowing when to invest in switching tools is a skill</a:t>
            </a:r>
          </a:p>
          <a:p>
            <a:pPr marL="0" indent="0">
              <a:buNone/>
            </a:pPr>
            <a:r>
              <a:rPr lang="en-US" dirty="0">
                <a:cs typeface="Calibri"/>
              </a:rPr>
              <a:t>Evaluate trade-offs of flexibility and security and speed for a given scale</a:t>
            </a:r>
          </a:p>
        </p:txBody>
      </p:sp>
    </p:spTree>
    <p:extLst>
      <p:ext uri="{BB962C8B-B14F-4D97-AF65-F5344CB8AC3E}">
        <p14:creationId xmlns:p14="http://schemas.microsoft.com/office/powerpoint/2010/main" val="25559460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937AF-F39E-4FF5-BB7D-635CD5CED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Processes external to data science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474C7D-15CD-4544-866A-4E4EA119601A}"/>
              </a:ext>
            </a:extLst>
          </p:cNvPr>
          <p:cNvSpPr txBox="1"/>
          <p:nvPr/>
        </p:nvSpPr>
        <p:spPr>
          <a:xfrm>
            <a:off x="439946" y="1697966"/>
            <a:ext cx="9802484" cy="954107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dirty="0"/>
              <a:t>Exploration may be enough and the effort terminates</a:t>
            </a:r>
            <a:endParaRPr lang="en-US" sz="2800" dirty="0">
              <a:cs typeface="Calibri"/>
            </a:endParaRPr>
          </a:p>
          <a:p>
            <a:pPr algn="ctr"/>
            <a:endParaRPr lang="en-US" sz="28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394643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937AF-F39E-4FF5-BB7D-635CD5CED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Processes external to data science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C287D6-B788-4E1B-899D-03C7F11FFA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6502" y="3680304"/>
            <a:ext cx="5943602" cy="241039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>
                <a:cs typeface="Calibri"/>
              </a:rPr>
              <a:t>Additional refinement is often needed; data science is often merely the start of an investment</a:t>
            </a:r>
          </a:p>
        </p:txBody>
      </p:sp>
      <p:pic>
        <p:nvPicPr>
          <p:cNvPr id="4" name="Picture 4" descr="A close up of a sign&#10;&#10;Description generated with high confidence">
            <a:extLst>
              <a:ext uri="{FF2B5EF4-FFF2-40B4-BE49-F238E27FC236}">
                <a16:creationId xmlns:a16="http://schemas.microsoft.com/office/drawing/2014/main" id="{48EC86AE-B716-4C6C-BBFD-F45AE1FD8C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399" y="2599306"/>
            <a:ext cx="4885425" cy="41466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D474C7D-15CD-4544-866A-4E4EA119601A}"/>
              </a:ext>
            </a:extLst>
          </p:cNvPr>
          <p:cNvSpPr txBox="1"/>
          <p:nvPr/>
        </p:nvSpPr>
        <p:spPr>
          <a:xfrm>
            <a:off x="439946" y="1697966"/>
            <a:ext cx="9802484" cy="954107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dirty="0"/>
              <a:t>Exploration may be enough and the effort terminates</a:t>
            </a:r>
            <a:endParaRPr lang="en-US" sz="2800" dirty="0">
              <a:cs typeface="Calibri"/>
            </a:endParaRPr>
          </a:p>
          <a:p>
            <a:pPr algn="ctr"/>
            <a:endParaRPr lang="en-US" sz="28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044328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00FC06-4CEE-4EB1-A488-D2B49256DF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>
                <a:cs typeface="Calibri Light"/>
              </a:rPr>
              <a:t>Not covered</a:t>
            </a:r>
            <a:r>
              <a:rPr lang="en-US" dirty="0">
                <a:cs typeface="Calibri Light"/>
              </a:rPr>
              <a:t>: product integration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5B042E-5F09-4099-A737-D53A1BD32A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143336" cy="4351338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dirty="0">
                <a:cs typeface="Calibri"/>
              </a:rPr>
              <a:t>There's a complex network of dependencies (see people enumerated previously) of which data science is one component.</a:t>
            </a:r>
            <a:endParaRPr lang="en-US"/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Downstream consumers of your output are likely to be software developers who use containers and support users.</a:t>
            </a:r>
          </a:p>
          <a:p>
            <a:endParaRPr lang="en-US">
              <a:cs typeface="Calibri"/>
            </a:endParaRPr>
          </a:p>
          <a:p>
            <a:r>
              <a:rPr lang="en-US" dirty="0">
                <a:cs typeface="Calibri"/>
              </a:rPr>
              <a:t>This class is focused on the data science; not with integration.</a:t>
            </a:r>
          </a:p>
          <a:p>
            <a:endParaRPr lang="en-US" dirty="0"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0636C5-48D1-485B-B1CF-29931597BEC3}"/>
              </a:ext>
            </a:extLst>
          </p:cNvPr>
          <p:cNvSpPr txBox="1"/>
          <p:nvPr/>
        </p:nvSpPr>
        <p:spPr>
          <a:xfrm>
            <a:off x="5069457" y="6011173"/>
            <a:ext cx="6927011" cy="46166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dirty="0"/>
              <a:t>See </a:t>
            </a:r>
            <a:r>
              <a:rPr lang="en-US" sz="2400" dirty="0">
                <a:hlinkClick r:id="rId2"/>
              </a:rPr>
              <a:t>http://dev2ops.org/2010/02/what-is-devops/</a:t>
            </a:r>
            <a:endParaRPr lang="en-US" sz="2400" dirty="0">
              <a:cs typeface="Calibri"/>
              <a:hlinkClick r:id="rId2"/>
            </a:endParaRPr>
          </a:p>
        </p:txBody>
      </p:sp>
      <p:pic>
        <p:nvPicPr>
          <p:cNvPr id="5" name="Picture 5" descr="A close up of a logo&#10;&#10;Description generated with high confidence">
            <a:extLst>
              <a:ext uri="{FF2B5EF4-FFF2-40B4-BE49-F238E27FC236}">
                <a16:creationId xmlns:a16="http://schemas.microsoft.com/office/drawing/2014/main" id="{A2CF9816-FB2F-47BE-82F3-A8AEDCEE31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5117" y="1828321"/>
            <a:ext cx="27432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7683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DBC81-1FCD-4434-9FC0-F9202DFFB6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3746" y="738936"/>
            <a:ext cx="4017035" cy="1325563"/>
          </a:xfrm>
        </p:spPr>
        <p:txBody>
          <a:bodyPr/>
          <a:lstStyle/>
          <a:p>
            <a:r>
              <a:rPr lang="en-US" i="1">
                <a:cs typeface="Calibri Light"/>
              </a:rPr>
              <a:t>Not covered</a:t>
            </a:r>
            <a:r>
              <a:rPr lang="en-US">
                <a:cs typeface="Calibri Light"/>
              </a:rPr>
              <a:t>: security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D9258A-BFF9-4A25-8A73-302420109E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56274" y="2875172"/>
            <a:ext cx="3686355" cy="330179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3200" dirty="0">
                <a:cs typeface="Calibri"/>
              </a:rPr>
              <a:t>We focus on data science techniques; these do not emphasize secure design of software.</a:t>
            </a:r>
          </a:p>
        </p:txBody>
      </p:sp>
      <p:pic>
        <p:nvPicPr>
          <p:cNvPr id="4" name="Picture 4" descr="A picture containing building, metalware&#10;&#10;Description generated with high confidence">
            <a:extLst>
              <a:ext uri="{FF2B5EF4-FFF2-40B4-BE49-F238E27FC236}">
                <a16:creationId xmlns:a16="http://schemas.microsoft.com/office/drawing/2014/main" id="{93D8745E-FD13-4250-8D07-490355416C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418" y="362023"/>
            <a:ext cx="7473350" cy="6047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6067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70837-2912-4BCE-B8C3-1E3F485FD4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We will discuss: data formats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BE4C77-0A73-49B2-81D1-823AF169CC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>
                <a:cs typeface="Calibri"/>
              </a:rPr>
              <a:t>Examples of data formats</a:t>
            </a:r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CSV</a:t>
            </a:r>
            <a:endParaRPr lang="en-US" dirty="0"/>
          </a:p>
          <a:p>
            <a:pPr lvl="1"/>
            <a:r>
              <a:rPr lang="en-US" dirty="0">
                <a:cs typeface="Calibri"/>
              </a:rPr>
              <a:t>Excel</a:t>
            </a:r>
          </a:p>
          <a:p>
            <a:r>
              <a:rPr lang="en-US" dirty="0">
                <a:cs typeface="Calibri"/>
              </a:rPr>
              <a:t>JSON</a:t>
            </a:r>
          </a:p>
          <a:p>
            <a:r>
              <a:rPr lang="en-US" dirty="0">
                <a:cs typeface="Calibri"/>
              </a:rPr>
              <a:t>XML</a:t>
            </a:r>
          </a:p>
          <a:p>
            <a:r>
              <a:rPr lang="en-US" dirty="0">
                <a:cs typeface="Calibri"/>
              </a:rPr>
              <a:t>Images (i.e. </a:t>
            </a:r>
            <a:r>
              <a:rPr lang="en-US" dirty="0" err="1">
                <a:cs typeface="Calibri"/>
              </a:rPr>
              <a:t>png</a:t>
            </a:r>
            <a:r>
              <a:rPr lang="en-US" dirty="0">
                <a:cs typeface="Calibri"/>
              </a:rPr>
              <a:t>, jpg, bmp, </a:t>
            </a:r>
            <a:r>
              <a:rPr lang="en-US" dirty="0" err="1">
                <a:cs typeface="Calibri"/>
              </a:rPr>
              <a:t>svg</a:t>
            </a:r>
            <a:r>
              <a:rPr lang="en-US" dirty="0">
                <a:cs typeface="Calibri"/>
              </a:rPr>
              <a:t>)</a:t>
            </a:r>
          </a:p>
          <a:p>
            <a:r>
              <a:rPr lang="en-US" dirty="0">
                <a:cs typeface="Calibri"/>
              </a:rPr>
              <a:t>Sound (i.e. mp3, wav)</a:t>
            </a:r>
          </a:p>
          <a:p>
            <a:r>
              <a:rPr lang="en-US" dirty="0">
                <a:cs typeface="Calibri"/>
              </a:rPr>
              <a:t>Images + sound: video</a:t>
            </a:r>
          </a:p>
          <a:p>
            <a:r>
              <a:rPr lang="en-US" dirty="0">
                <a:cs typeface="Calibri"/>
              </a:rPr>
              <a:t>Unstructured text (i.e. txt)</a:t>
            </a:r>
          </a:p>
        </p:txBody>
      </p:sp>
    </p:spTree>
    <p:extLst>
      <p:ext uri="{BB962C8B-B14F-4D97-AF65-F5344CB8AC3E}">
        <p14:creationId xmlns:p14="http://schemas.microsoft.com/office/powerpoint/2010/main" val="12447770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398D0F-8AE9-43D0-92D8-ECD76F62CD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847277"/>
            <a:ext cx="5157787" cy="165779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600" b="0" dirty="0">
                <a:cs typeface="Calibri"/>
              </a:rPr>
              <a:t>Not covered: </a:t>
            </a:r>
          </a:p>
          <a:p>
            <a:r>
              <a:rPr lang="en-US" sz="3600" b="0" dirty="0">
                <a:cs typeface="Calibri"/>
              </a:rPr>
              <a:t>unstructured text </a:t>
            </a:r>
            <a:endParaRPr lang="en-US" sz="3600" b="0" dirty="0">
              <a:ea typeface="+mn-lt"/>
              <a:cs typeface="+mn-lt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94BDB8-88E7-4368-94D2-4692847D0EA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7AA1022-1668-408B-9507-7FC583A88D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847277"/>
            <a:ext cx="5183188" cy="1657798"/>
          </a:xfrm>
        </p:spPr>
        <p:txBody>
          <a:bodyPr>
            <a:normAutofit/>
          </a:bodyPr>
          <a:lstStyle/>
          <a:p>
            <a:r>
              <a:rPr lang="en-US" sz="3600" b="0" dirty="0">
                <a:cs typeface="Calibri"/>
              </a:rPr>
              <a:t>Not covered: </a:t>
            </a:r>
            <a:endParaRPr lang="en-US" sz="3600">
              <a:cs typeface="Calibri"/>
            </a:endParaRPr>
          </a:p>
          <a:p>
            <a:r>
              <a:rPr lang="en-US" sz="3600" b="0" dirty="0">
                <a:cs typeface="Calibri"/>
              </a:rPr>
              <a:t>image, sound, video</a:t>
            </a:r>
          </a:p>
          <a:p>
            <a:endParaRPr lang="en-US" sz="3600" b="0" dirty="0">
              <a:cs typeface="Calibri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94D9AC5-5903-45A3-8150-DD27E0AB7D63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A9FDA1-AFE1-4866-B98F-B7314EE5B692}"/>
              </a:ext>
            </a:extLst>
          </p:cNvPr>
          <p:cNvSpPr txBox="1"/>
          <p:nvPr/>
        </p:nvSpPr>
        <p:spPr>
          <a:xfrm>
            <a:off x="4192438" y="5694871"/>
            <a:ext cx="3835879" cy="646331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/>
              <a:t>Data 601 focus is on numerical data</a:t>
            </a:r>
            <a:endParaRPr lang="en-US" dirty="0"/>
          </a:p>
          <a:p>
            <a:pPr algn="ctr"/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577452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01C99-1987-4DDA-9BD8-C47A487438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Ground rules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592A17-C0D4-468F-AD2B-FB8CE21AC6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3181" y="1969398"/>
            <a:ext cx="10515600" cy="4322583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dirty="0">
                <a:cs typeface="Calibri"/>
              </a:rPr>
              <a:t>scheduled bio breaks</a:t>
            </a:r>
          </a:p>
          <a:p>
            <a:r>
              <a:rPr lang="en-US" dirty="0">
                <a:cs typeface="Calibri"/>
              </a:rPr>
              <a:t>Also, it is acceptable to get up at any time and take a bathroom break</a:t>
            </a:r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raise your hand if you have a question</a:t>
            </a:r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it is acceptable to occasionally not participate</a:t>
            </a:r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I highly value feedback</a:t>
            </a:r>
          </a:p>
          <a:p>
            <a:pPr lvl="1"/>
            <a:r>
              <a:rPr lang="en-US" dirty="0">
                <a:cs typeface="Calibri"/>
              </a:rPr>
              <a:t>See anonymous question sheets on your desk</a:t>
            </a:r>
          </a:p>
        </p:txBody>
      </p:sp>
    </p:spTree>
    <p:extLst>
      <p:ext uri="{BB962C8B-B14F-4D97-AF65-F5344CB8AC3E}">
        <p14:creationId xmlns:p14="http://schemas.microsoft.com/office/powerpoint/2010/main" val="36385164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9636F2-BB18-40B6-93FE-891393714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Tables: what are they good for?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B812DF-A481-4E53-96B2-29E3C7CAD6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How would you represent a </a:t>
            </a:r>
            <a:r>
              <a:rPr lang="en-US" dirty="0">
                <a:cs typeface="Calibri"/>
                <a:hlinkClick r:id="rId2"/>
              </a:rPr>
              <a:t>corpus</a:t>
            </a:r>
            <a:r>
              <a:rPr lang="en-US" dirty="0">
                <a:cs typeface="Calibri"/>
              </a:rPr>
              <a:t> of emails?</a:t>
            </a:r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How would you represent course grades for Data 601?</a:t>
            </a:r>
          </a:p>
        </p:txBody>
      </p:sp>
    </p:spTree>
    <p:extLst>
      <p:ext uri="{BB962C8B-B14F-4D97-AF65-F5344CB8AC3E}">
        <p14:creationId xmlns:p14="http://schemas.microsoft.com/office/powerpoint/2010/main" val="19682237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70837-2912-4BCE-B8C3-1E3F485FD4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data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BE4C77-0A73-49B2-81D1-823AF169CC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49945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  <a:hlinkClick r:id="rId3"/>
              </a:rPr>
              <a:t>CSV</a:t>
            </a:r>
          </a:p>
          <a:p>
            <a:r>
              <a:rPr lang="en-US" dirty="0">
                <a:cs typeface="Calibri"/>
                <a:hlinkClick r:id="rId4"/>
              </a:rPr>
              <a:t>JSON</a:t>
            </a:r>
          </a:p>
          <a:p>
            <a:r>
              <a:rPr lang="en-US" dirty="0">
                <a:cs typeface="Calibri"/>
                <a:hlinkClick r:id="rId5"/>
              </a:rPr>
              <a:t>XML</a:t>
            </a:r>
            <a:endParaRPr lang="en-US">
              <a:cs typeface="Calibri"/>
              <a:hlinkClick r:id="rId5"/>
            </a:endParaRPr>
          </a:p>
          <a:p>
            <a:r>
              <a:rPr lang="en-US" dirty="0">
                <a:solidFill>
                  <a:schemeClr val="accent3"/>
                </a:solidFill>
                <a:cs typeface="Calibri"/>
                <a:hlinkClick r:id="rId6"/>
              </a:rPr>
              <a:t>Excel</a:t>
            </a:r>
            <a:endParaRPr lang="en-US" dirty="0">
              <a:solidFill>
                <a:schemeClr val="accent3"/>
              </a:solidFill>
              <a:cs typeface="Calibri"/>
            </a:endParaRPr>
          </a:p>
          <a:p>
            <a:r>
              <a:rPr lang="en-US" dirty="0">
                <a:solidFill>
                  <a:schemeClr val="accent3"/>
                </a:solidFill>
                <a:cs typeface="Calibri"/>
              </a:rPr>
              <a:t>Images</a:t>
            </a:r>
          </a:p>
          <a:p>
            <a:r>
              <a:rPr lang="en-US" dirty="0">
                <a:solidFill>
                  <a:schemeClr val="accent3"/>
                </a:solidFill>
                <a:cs typeface="Calibri"/>
              </a:rPr>
              <a:t>Sound</a:t>
            </a:r>
          </a:p>
          <a:p>
            <a:r>
              <a:rPr lang="en-US" dirty="0">
                <a:solidFill>
                  <a:schemeClr val="accent3"/>
                </a:solidFill>
                <a:cs typeface="Calibri"/>
              </a:rPr>
              <a:t>Video</a:t>
            </a:r>
          </a:p>
          <a:p>
            <a:r>
              <a:rPr lang="en-US" dirty="0">
                <a:solidFill>
                  <a:schemeClr val="accent3"/>
                </a:solidFill>
                <a:cs typeface="Calibri"/>
              </a:rPr>
              <a:t>Unstructured text</a:t>
            </a:r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A4B7E66A-2E9D-487E-BFA8-F7E8DB1B1709}"/>
              </a:ext>
            </a:extLst>
          </p:cNvPr>
          <p:cNvSpPr/>
          <p:nvPr/>
        </p:nvSpPr>
        <p:spPr>
          <a:xfrm>
            <a:off x="2265786" y="1857555"/>
            <a:ext cx="457372" cy="1360098"/>
          </a:xfrm>
          <a:prstGeom prst="rightBrac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761F8E-36E4-4150-BE56-9CAD97BBA157}"/>
              </a:ext>
            </a:extLst>
          </p:cNvPr>
          <p:cNvSpPr txBox="1"/>
          <p:nvPr/>
        </p:nvSpPr>
        <p:spPr>
          <a:xfrm>
            <a:off x="3257910" y="1697965"/>
            <a:ext cx="8005312" cy="2308324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/>
              <a:t>Plain text</a:t>
            </a:r>
            <a:endParaRPr lang="en-US" sz="2400" dirty="0">
              <a:cs typeface="Calibri"/>
            </a:endParaRPr>
          </a:p>
          <a:p>
            <a:r>
              <a:rPr lang="en-US" sz="2400" dirty="0">
                <a:cs typeface="Calibri"/>
              </a:rPr>
              <a:t>Platform independent</a:t>
            </a:r>
          </a:p>
          <a:p>
            <a:r>
              <a:rPr lang="en-US" sz="2400" dirty="0">
                <a:cs typeface="Calibri"/>
              </a:rPr>
              <a:t>Not tied to specific software</a:t>
            </a:r>
          </a:p>
          <a:p>
            <a:endParaRPr lang="en-US" sz="2400" dirty="0">
              <a:cs typeface="Calibri"/>
            </a:endParaRPr>
          </a:p>
          <a:p>
            <a:r>
              <a:rPr lang="en-US" sz="2400" dirty="0">
                <a:cs typeface="Calibri"/>
              </a:rPr>
              <a:t>--&gt; Recommended as data formats by the Library of Congress</a:t>
            </a:r>
          </a:p>
          <a:p>
            <a:r>
              <a:rPr lang="en-US" sz="2400" dirty="0">
                <a:cs typeface="Calibri"/>
              </a:rPr>
              <a:t>See http://www.loc.gov/preservation/resources/rfs/data.html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67310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CA1C4-9151-424E-B04D-9108E4B892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CSV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055E2D-A790-4304-A1AC-1698727C2B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7482" y="2846417"/>
            <a:ext cx="8287110" cy="3431187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>
                <a:cs typeface="Calibri"/>
              </a:rPr>
              <a:t>A table with rows and columns composed of text</a:t>
            </a:r>
          </a:p>
        </p:txBody>
      </p:sp>
      <p:pic>
        <p:nvPicPr>
          <p:cNvPr id="4" name="Picture 4" descr="A close up of a white background&#10;&#10;Description generated with high confidence">
            <a:extLst>
              <a:ext uri="{FF2B5EF4-FFF2-40B4-BE49-F238E27FC236}">
                <a16:creationId xmlns:a16="http://schemas.microsoft.com/office/drawing/2014/main" id="{A1B146A0-FD7D-40F4-80A4-753E5D5633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9089" y="363119"/>
            <a:ext cx="4257675" cy="538414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1771F45-E9D4-419E-BBD8-75A8A081BC34}"/>
              </a:ext>
            </a:extLst>
          </p:cNvPr>
          <p:cNvSpPr txBox="1"/>
          <p:nvPr/>
        </p:nvSpPr>
        <p:spPr>
          <a:xfrm>
            <a:off x="281798" y="1697966"/>
            <a:ext cx="7559613" cy="1138773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cs typeface="Calibri"/>
              </a:rPr>
              <a:t>No set standard; see </a:t>
            </a:r>
            <a:r>
              <a:rPr lang="en-US" sz="2000" dirty="0">
                <a:cs typeface="Calibri"/>
                <a:hlinkClick r:id="rId4"/>
              </a:rPr>
              <a:t>https://tools.ietf.org/html/rfc4180</a:t>
            </a:r>
            <a:endParaRPr lang="en-US" sz="2000">
              <a:cs typeface="Calibri"/>
              <a:hlinkClick r:id="" action="ppaction://noaction"/>
            </a:endParaRPr>
          </a:p>
          <a:p>
            <a:r>
              <a:rPr lang="en-US" sz="2400" dirty="0">
                <a:hlinkClick r:id="rId5"/>
              </a:rPr>
              <a:t>https://en.wikipedia.org/wiki/Comma-separated_values</a:t>
            </a:r>
            <a:endParaRPr lang="en-US" sz="2400">
              <a:cs typeface="Calibri"/>
            </a:endParaRPr>
          </a:p>
          <a:p>
            <a:endParaRPr lang="en-US" sz="2400" dirty="0">
              <a:cs typeface="Calibri"/>
            </a:endParaRPr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86FCC179-70A8-4930-9EFE-8457478FF96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0294" t="3500" r="37353" b="5000"/>
          <a:stretch/>
        </p:blipFill>
        <p:spPr>
          <a:xfrm>
            <a:off x="6895381" y="3425802"/>
            <a:ext cx="1178304" cy="2852571"/>
          </a:xfrm>
          <a:prstGeom prst="rect">
            <a:avLst/>
          </a:prstGeom>
        </p:spPr>
      </p:pic>
      <p:pic>
        <p:nvPicPr>
          <p:cNvPr id="8" name="Picture 6" descr="A picture containing white, sitting&#10;&#10;Description generated with high confidence">
            <a:extLst>
              <a:ext uri="{FF2B5EF4-FFF2-40B4-BE49-F238E27FC236}">
                <a16:creationId xmlns:a16="http://schemas.microsoft.com/office/drawing/2014/main" id="{C89753FD-26AD-4F15-9F6E-D0E16B14263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0294" t="3500" r="37353" b="5000"/>
          <a:stretch/>
        </p:blipFill>
        <p:spPr>
          <a:xfrm>
            <a:off x="5572663" y="3425801"/>
            <a:ext cx="1178304" cy="2852571"/>
          </a:xfrm>
          <a:prstGeom prst="rect">
            <a:avLst/>
          </a:prstGeom>
        </p:spPr>
      </p:pic>
      <p:pic>
        <p:nvPicPr>
          <p:cNvPr id="9" name="Picture 6" descr="A picture containing white, sitting&#10;&#10;Description generated with high confidence">
            <a:extLst>
              <a:ext uri="{FF2B5EF4-FFF2-40B4-BE49-F238E27FC236}">
                <a16:creationId xmlns:a16="http://schemas.microsoft.com/office/drawing/2014/main" id="{41DD3083-1F0E-4D07-B60D-BCD2791B292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0294" t="3500" r="37353" b="5000"/>
          <a:stretch/>
        </p:blipFill>
        <p:spPr>
          <a:xfrm>
            <a:off x="4336211" y="3425802"/>
            <a:ext cx="1178304" cy="2852571"/>
          </a:xfrm>
          <a:prstGeom prst="rect">
            <a:avLst/>
          </a:prstGeom>
        </p:spPr>
      </p:pic>
      <p:pic>
        <p:nvPicPr>
          <p:cNvPr id="10" name="Picture 10" descr="A picture containing indoor, building, table, bench&#10;&#10;Description generated with very high confidence">
            <a:extLst>
              <a:ext uri="{FF2B5EF4-FFF2-40B4-BE49-F238E27FC236}">
                <a16:creationId xmlns:a16="http://schemas.microsoft.com/office/drawing/2014/main" id="{31E772F5-92A6-43A9-8940-CD78A98C470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940278" y="3435470"/>
            <a:ext cx="4727275" cy="3567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5819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CA1C4-9151-424E-B04D-9108E4B892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CSV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055E2D-A790-4304-A1AC-1698727C2B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7482" y="2846417"/>
            <a:ext cx="8287110" cy="3431187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>
                <a:cs typeface="Calibri"/>
              </a:rPr>
              <a:t>A table with rows and columns composed of text</a:t>
            </a:r>
          </a:p>
          <a:p>
            <a:r>
              <a:rPr lang="en-US" dirty="0">
                <a:cs typeface="Calibri"/>
              </a:rPr>
              <a:t>Two delimiters (https://en.wikipedia.org/wiki/Delimiter):</a:t>
            </a:r>
          </a:p>
          <a:p>
            <a:pPr lvl="1"/>
            <a:r>
              <a:rPr lang="en-US" sz="2800" dirty="0">
                <a:cs typeface="Calibri"/>
              </a:rPr>
              <a:t>Line break</a:t>
            </a:r>
            <a:endParaRPr lang="en-US" sz="2800">
              <a:cs typeface="Calibri"/>
            </a:endParaRPr>
          </a:p>
          <a:p>
            <a:pPr lvl="1"/>
            <a:r>
              <a:rPr lang="en-US" sz="2800" dirty="0">
                <a:cs typeface="Calibri"/>
              </a:rPr>
              <a:t>Comma</a:t>
            </a:r>
            <a:endParaRPr lang="en-US" sz="2800">
              <a:cs typeface="Calibri"/>
            </a:endParaRPr>
          </a:p>
          <a:p>
            <a:r>
              <a:rPr lang="en-US" dirty="0">
                <a:cs typeface="Calibri"/>
              </a:rPr>
              <a:t>May or may not have a header:</a:t>
            </a:r>
          </a:p>
          <a:p>
            <a:pPr marL="0" indent="0">
              <a:buNone/>
            </a:pPr>
            <a:r>
              <a:rPr lang="en-US" dirty="0">
                <a:cs typeface="Calibri"/>
              </a:rPr>
              <a:t>          First row is descriptions of columns</a:t>
            </a:r>
          </a:p>
        </p:txBody>
      </p:sp>
      <p:pic>
        <p:nvPicPr>
          <p:cNvPr id="4" name="Picture 4" descr="A close up of a white background&#10;&#10;Description generated with high confidence">
            <a:extLst>
              <a:ext uri="{FF2B5EF4-FFF2-40B4-BE49-F238E27FC236}">
                <a16:creationId xmlns:a16="http://schemas.microsoft.com/office/drawing/2014/main" id="{A1B146A0-FD7D-40F4-80A4-753E5D5633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9089" y="363119"/>
            <a:ext cx="4257675" cy="538414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658D6B9-D933-4C9A-ACBA-B8CB393FE81E}"/>
              </a:ext>
            </a:extLst>
          </p:cNvPr>
          <p:cNvSpPr txBox="1"/>
          <p:nvPr/>
        </p:nvSpPr>
        <p:spPr>
          <a:xfrm>
            <a:off x="281798" y="1697966"/>
            <a:ext cx="7559613" cy="1138773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cs typeface="Calibri"/>
              </a:rPr>
              <a:t>No set standard; see </a:t>
            </a:r>
            <a:r>
              <a:rPr lang="en-US" sz="2000" dirty="0">
                <a:cs typeface="Calibri"/>
                <a:hlinkClick r:id="rId4"/>
              </a:rPr>
              <a:t>https://tools.ietf.org/html/rfc4180</a:t>
            </a:r>
            <a:endParaRPr lang="en-US" sz="2000">
              <a:cs typeface="Calibri"/>
              <a:hlinkClick r:id="" action="ppaction://noaction"/>
            </a:endParaRPr>
          </a:p>
          <a:p>
            <a:r>
              <a:rPr lang="en-US" sz="2400" dirty="0">
                <a:hlinkClick r:id="rId5"/>
              </a:rPr>
              <a:t>https://en.wikipedia.org/wiki/Comma-separated_values</a:t>
            </a:r>
            <a:endParaRPr lang="en-US" sz="2400">
              <a:cs typeface="Calibri"/>
            </a:endParaRPr>
          </a:p>
          <a:p>
            <a:endParaRPr lang="en-US" sz="24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971179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CA1C4-9151-424E-B04D-9108E4B892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CSV caveats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055E2D-A790-4304-A1AC-1698727C2B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086" y="2041285"/>
            <a:ext cx="8287110" cy="3704357"/>
          </a:xfrm>
        </p:spPr>
        <p:txBody>
          <a:bodyPr vert="horz" lIns="91440" tIns="45720" rIns="91440" bIns="45720" rtlCol="0" anchor="t">
            <a:noAutofit/>
          </a:bodyPr>
          <a:lstStyle/>
          <a:p>
            <a:pPr lvl="1"/>
            <a:r>
              <a:rPr lang="en-US" sz="3200" dirty="0">
                <a:cs typeface="Calibri"/>
              </a:rPr>
              <a:t>Text (not images, audio, video)</a:t>
            </a:r>
          </a:p>
          <a:p>
            <a:pPr lvl="1"/>
            <a:r>
              <a:rPr lang="en-US" sz="3200" dirty="0">
                <a:cs typeface="Calibri"/>
              </a:rPr>
              <a:t>Each column of same type</a:t>
            </a:r>
          </a:p>
          <a:p>
            <a:pPr lvl="2"/>
            <a:r>
              <a:rPr lang="en-US" sz="2800" dirty="0">
                <a:cs typeface="Calibri"/>
              </a:rPr>
              <a:t>Name or word or description (text)</a:t>
            </a:r>
          </a:p>
          <a:p>
            <a:pPr lvl="2"/>
            <a:r>
              <a:rPr lang="en-US" sz="2800" dirty="0">
                <a:cs typeface="Calibri"/>
              </a:rPr>
              <a:t>Number</a:t>
            </a:r>
          </a:p>
          <a:p>
            <a:pPr lvl="2"/>
            <a:r>
              <a:rPr lang="en-US" sz="2800" dirty="0">
                <a:cs typeface="Calibri"/>
              </a:rPr>
              <a:t>Category label (text)</a:t>
            </a:r>
          </a:p>
          <a:p>
            <a:pPr lvl="1"/>
            <a:r>
              <a:rPr lang="en-US" sz="3200" dirty="0">
                <a:cs typeface="Calibri"/>
              </a:rPr>
              <a:t>Delimiters within a value</a:t>
            </a:r>
          </a:p>
          <a:p>
            <a:pPr lvl="2"/>
            <a:r>
              <a:rPr lang="en-US" sz="2800" dirty="0">
                <a:cs typeface="Calibri"/>
              </a:rPr>
              <a:t>Enclosed within a pair of double quotes:  "  "</a:t>
            </a:r>
          </a:p>
          <a:p>
            <a:pPr lvl="1"/>
            <a:r>
              <a:rPr lang="en-US" sz="3200" dirty="0">
                <a:cs typeface="Calibri"/>
              </a:rPr>
              <a:t>Quotes for quotes, </a:t>
            </a:r>
            <a:r>
              <a:rPr lang="en-US" sz="3200" dirty="0" err="1">
                <a:cs typeface="Calibri"/>
              </a:rPr>
              <a:t>ie</a:t>
            </a:r>
            <a:r>
              <a:rPr lang="en-US" sz="3200" dirty="0">
                <a:cs typeface="Calibri"/>
              </a:rPr>
              <a:t> 24"</a:t>
            </a:r>
          </a:p>
        </p:txBody>
      </p:sp>
      <p:pic>
        <p:nvPicPr>
          <p:cNvPr id="4" name="Picture 4" descr="A close up of a white background&#10;&#10;Description generated with high confidence">
            <a:extLst>
              <a:ext uri="{FF2B5EF4-FFF2-40B4-BE49-F238E27FC236}">
                <a16:creationId xmlns:a16="http://schemas.microsoft.com/office/drawing/2014/main" id="{A1B146A0-FD7D-40F4-80A4-753E5D5633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9089" y="363119"/>
            <a:ext cx="4257675" cy="5384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72048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CA1C4-9151-424E-B04D-9108E4B892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CSV variations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055E2D-A790-4304-A1AC-1698727C2B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7482" y="2113172"/>
            <a:ext cx="9710468" cy="314364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0" lvl="1" indent="0">
              <a:buNone/>
            </a:pPr>
            <a:r>
              <a:rPr lang="en-US" dirty="0">
                <a:cs typeface="Calibri"/>
              </a:rPr>
              <a:t>Delimiters vary: </a:t>
            </a:r>
          </a:p>
          <a:p>
            <a:pPr lvl="1"/>
            <a:r>
              <a:rPr lang="en-US" dirty="0">
                <a:cs typeface="Calibri"/>
              </a:rPr>
              <a:t>Tab – see https://en.wikipedia.org/wiki/Tab-separated_values</a:t>
            </a:r>
          </a:p>
          <a:p>
            <a:pPr lvl="1"/>
            <a:r>
              <a:rPr lang="en-US" dirty="0">
                <a:cs typeface="Calibri"/>
              </a:rPr>
              <a:t>| </a:t>
            </a:r>
            <a:r>
              <a:rPr lang="en-US" i="1" dirty="0">
                <a:cs typeface="Calibri"/>
              </a:rPr>
              <a:t> (pipe)</a:t>
            </a:r>
          </a:p>
          <a:p>
            <a:pPr lvl="1"/>
            <a:endParaRPr lang="en-US" dirty="0"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8BC1B4-05F2-43A3-9E9A-DCBD804A45FE}"/>
              </a:ext>
            </a:extLst>
          </p:cNvPr>
          <p:cNvSpPr txBox="1"/>
          <p:nvPr/>
        </p:nvSpPr>
        <p:spPr>
          <a:xfrm>
            <a:off x="3876135" y="3753928"/>
            <a:ext cx="6553199" cy="2246769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 err="1">
                <a:latin typeface="Courier New"/>
                <a:cs typeface="Courier New"/>
              </a:rPr>
              <a:t>Month|count|location</a:t>
            </a:r>
            <a:endParaRPr lang="en-US" sz="2800" dirty="0">
              <a:latin typeface="Courier New"/>
              <a:cs typeface="Courier New"/>
            </a:endParaRPr>
          </a:p>
          <a:p>
            <a:r>
              <a:rPr lang="en-US" sz="2800" dirty="0">
                <a:latin typeface="Courier New"/>
                <a:cs typeface="Courier New"/>
              </a:rPr>
              <a:t>Jan|1332|here</a:t>
            </a:r>
          </a:p>
          <a:p>
            <a:r>
              <a:rPr lang="en-US" sz="2800" dirty="0">
                <a:latin typeface="Courier New"/>
                <a:cs typeface="Courier New"/>
              </a:rPr>
              <a:t>June|5,593|there</a:t>
            </a:r>
          </a:p>
          <a:p>
            <a:r>
              <a:rPr lang="en-US" sz="2800" dirty="0">
                <a:latin typeface="Courier New"/>
                <a:cs typeface="Courier New"/>
              </a:rPr>
              <a:t>Feb|953,24|everywhere, CA</a:t>
            </a:r>
          </a:p>
          <a:p>
            <a:r>
              <a:rPr lang="en-US" sz="2800" dirty="0">
                <a:latin typeface="Courier New"/>
                <a:cs typeface="Courier New"/>
              </a:rPr>
              <a:t>Oct|592|my home town, MD</a:t>
            </a:r>
          </a:p>
        </p:txBody>
      </p:sp>
    </p:spTree>
    <p:extLst>
      <p:ext uri="{BB962C8B-B14F-4D97-AF65-F5344CB8AC3E}">
        <p14:creationId xmlns:p14="http://schemas.microsoft.com/office/powerpoint/2010/main" val="14429273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CA1C4-9151-424E-B04D-9108E4B892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CSV alternative: fixed width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055E2D-A790-4304-A1AC-1698727C2B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3142" y="2055662"/>
            <a:ext cx="8287110" cy="857641"/>
          </a:xfrm>
        </p:spPr>
        <p:txBody>
          <a:bodyPr vert="horz" lIns="91440" tIns="45720" rIns="91440" bIns="45720" rtlCol="0" anchor="t">
            <a:normAutofit/>
          </a:bodyPr>
          <a:lstStyle/>
          <a:p>
            <a:pPr lvl="1"/>
            <a:r>
              <a:rPr lang="en-US" dirty="0">
                <a:cs typeface="Calibri"/>
              </a:rPr>
              <a:t>Consistent number of characters per column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1E65DB-2C88-4037-A50D-756744D2C3A8}"/>
              </a:ext>
            </a:extLst>
          </p:cNvPr>
          <p:cNvSpPr txBox="1"/>
          <p:nvPr/>
        </p:nvSpPr>
        <p:spPr>
          <a:xfrm>
            <a:off x="1302589" y="2704381"/>
            <a:ext cx="9284897" cy="3108543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latin typeface="Courier New"/>
                <a:cs typeface="Courier New"/>
              </a:rPr>
              <a:t>ID     </a:t>
            </a:r>
            <a:r>
              <a:rPr lang="en-US" sz="2800" dirty="0" err="1">
                <a:latin typeface="Courier New"/>
                <a:cs typeface="Courier New"/>
              </a:rPr>
              <a:t>l_name</a:t>
            </a:r>
            <a:r>
              <a:rPr lang="en-US" sz="2800" dirty="0">
                <a:latin typeface="Courier New"/>
                <a:cs typeface="Courier New"/>
              </a:rPr>
              <a:t>    </a:t>
            </a:r>
            <a:r>
              <a:rPr lang="en-US" sz="2800" dirty="0" err="1">
                <a:latin typeface="Courier New"/>
                <a:cs typeface="Courier New"/>
              </a:rPr>
              <a:t>f_nametuition</a:t>
            </a:r>
          </a:p>
          <a:p>
            <a:r>
              <a:rPr lang="en-US" sz="2800" dirty="0">
                <a:latin typeface="Courier New"/>
                <a:cs typeface="Courier New"/>
              </a:rPr>
              <a:t>0585822Potter, </a:t>
            </a:r>
            <a:r>
              <a:rPr lang="en-US" sz="2800" dirty="0" err="1">
                <a:latin typeface="Courier New"/>
                <a:cs typeface="Courier New"/>
              </a:rPr>
              <a:t>JrHarry</a:t>
            </a:r>
            <a:r>
              <a:rPr lang="en-US" sz="2800" dirty="0">
                <a:latin typeface="Courier New"/>
                <a:cs typeface="Courier New"/>
              </a:rPr>
              <a:t> 204</a:t>
            </a:r>
          </a:p>
          <a:p>
            <a:r>
              <a:rPr lang="en-US" sz="2800" dirty="0">
                <a:latin typeface="Courier New"/>
                <a:cs typeface="Courier New"/>
              </a:rPr>
              <a:t>0485572Weasley   Ron   958</a:t>
            </a:r>
          </a:p>
          <a:p>
            <a:r>
              <a:rPr lang="en-US" sz="2800" dirty="0">
                <a:latin typeface="Courier New"/>
                <a:cs typeface="Courier New"/>
              </a:rPr>
              <a:t>5924245Granger   Hermio422</a:t>
            </a:r>
          </a:p>
          <a:p>
            <a:r>
              <a:rPr lang="en-US" sz="2800" dirty="0">
                <a:latin typeface="Courier New"/>
                <a:cs typeface="Courier New"/>
              </a:rPr>
              <a:t>4724926Diggory   Cedric1042</a:t>
            </a:r>
          </a:p>
          <a:p>
            <a:r>
              <a:rPr lang="en-US" sz="2800" dirty="0">
                <a:latin typeface="Courier New"/>
                <a:cs typeface="Courier New"/>
              </a:rPr>
              <a:t>4938243Weasley   Fred  394</a:t>
            </a:r>
          </a:p>
          <a:p>
            <a:endParaRPr lang="en-US" sz="280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57946512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CA1C4-9151-424E-B04D-9108E4B892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CSV alternative: fixed width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055E2D-A790-4304-A1AC-1698727C2B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3142" y="2055662"/>
            <a:ext cx="8287110" cy="857641"/>
          </a:xfrm>
        </p:spPr>
        <p:txBody>
          <a:bodyPr vert="horz" lIns="91440" tIns="45720" rIns="91440" bIns="45720" rtlCol="0" anchor="t">
            <a:normAutofit/>
          </a:bodyPr>
          <a:lstStyle/>
          <a:p>
            <a:pPr lvl="1"/>
            <a:r>
              <a:rPr lang="en-US" dirty="0">
                <a:cs typeface="Calibri"/>
              </a:rPr>
              <a:t>Consistent number of characters per column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1E65DB-2C88-4037-A50D-756744D2C3A8}"/>
              </a:ext>
            </a:extLst>
          </p:cNvPr>
          <p:cNvSpPr txBox="1"/>
          <p:nvPr/>
        </p:nvSpPr>
        <p:spPr>
          <a:xfrm>
            <a:off x="1302589" y="2704381"/>
            <a:ext cx="9284897" cy="3108543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latin typeface="Courier New"/>
                <a:cs typeface="Courier New"/>
              </a:rPr>
              <a:t>ID     </a:t>
            </a:r>
            <a:r>
              <a:rPr lang="en-US" sz="2800" dirty="0" err="1">
                <a:latin typeface="Courier New"/>
                <a:cs typeface="Courier New"/>
              </a:rPr>
              <a:t>l_name</a:t>
            </a:r>
            <a:r>
              <a:rPr lang="en-US" sz="2800" dirty="0">
                <a:latin typeface="Courier New"/>
                <a:cs typeface="Courier New"/>
              </a:rPr>
              <a:t>    </a:t>
            </a:r>
            <a:r>
              <a:rPr lang="en-US" sz="2800" dirty="0" err="1">
                <a:latin typeface="Courier New"/>
                <a:cs typeface="Courier New"/>
              </a:rPr>
              <a:t>f_nametuition</a:t>
            </a:r>
          </a:p>
          <a:p>
            <a:r>
              <a:rPr lang="en-US" sz="2800" dirty="0">
                <a:latin typeface="Courier New"/>
                <a:cs typeface="Courier New"/>
              </a:rPr>
              <a:t>0585822Potter, </a:t>
            </a:r>
            <a:r>
              <a:rPr lang="en-US" sz="2800" dirty="0" err="1">
                <a:latin typeface="Courier New"/>
                <a:cs typeface="Courier New"/>
              </a:rPr>
              <a:t>JrHarry</a:t>
            </a:r>
            <a:r>
              <a:rPr lang="en-US" sz="2800" dirty="0">
                <a:latin typeface="Courier New"/>
                <a:cs typeface="Courier New"/>
              </a:rPr>
              <a:t> 204</a:t>
            </a:r>
          </a:p>
          <a:p>
            <a:r>
              <a:rPr lang="en-US" sz="2800" dirty="0">
                <a:latin typeface="Courier New"/>
                <a:cs typeface="Courier New"/>
              </a:rPr>
              <a:t>0485572Weasley   Ron   958</a:t>
            </a:r>
          </a:p>
          <a:p>
            <a:r>
              <a:rPr lang="en-US" sz="2800" dirty="0">
                <a:latin typeface="Courier New"/>
                <a:cs typeface="Courier New"/>
              </a:rPr>
              <a:t>5924245Granger   Hermio422</a:t>
            </a:r>
          </a:p>
          <a:p>
            <a:r>
              <a:rPr lang="en-US" sz="2800" dirty="0">
                <a:latin typeface="Courier New"/>
                <a:cs typeface="Courier New"/>
              </a:rPr>
              <a:t>4724926Diggory   Cedric1042</a:t>
            </a:r>
          </a:p>
          <a:p>
            <a:r>
              <a:rPr lang="en-US" sz="2800" dirty="0">
                <a:latin typeface="Courier New"/>
                <a:cs typeface="Courier New"/>
              </a:rPr>
              <a:t>4938243Weasley   Fred  394</a:t>
            </a:r>
          </a:p>
          <a:p>
            <a:endParaRPr lang="en-US" sz="2800" dirty="0">
              <a:latin typeface="Courier New"/>
              <a:cs typeface="Courier New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968BD3-DA88-41B1-BAB5-FA6104D5E7FE}"/>
              </a:ext>
            </a:extLst>
          </p:cNvPr>
          <p:cNvSpPr txBox="1"/>
          <p:nvPr/>
        </p:nvSpPr>
        <p:spPr>
          <a:xfrm>
            <a:off x="828136" y="5953663"/>
            <a:ext cx="11369613" cy="46166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i="1" dirty="0"/>
              <a:t>Caveat</a:t>
            </a:r>
            <a:r>
              <a:rPr lang="en-US" sz="2400" dirty="0"/>
              <a:t>: each column needs to be at least as long as the longest entry</a:t>
            </a:r>
            <a:endParaRPr lang="en-US" sz="2400" dirty="0">
              <a:cs typeface="Calibri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863F584-075B-4591-8461-F2FC64A32F13}"/>
              </a:ext>
            </a:extLst>
          </p:cNvPr>
          <p:cNvCxnSpPr/>
          <p:nvPr/>
        </p:nvCxnSpPr>
        <p:spPr>
          <a:xfrm>
            <a:off x="2849592" y="2705818"/>
            <a:ext cx="8627" cy="2654060"/>
          </a:xfrm>
          <a:prstGeom prst="straightConnector1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C56756D-71D9-4387-BB1E-D2ACA236B843}"/>
              </a:ext>
            </a:extLst>
          </p:cNvPr>
          <p:cNvCxnSpPr>
            <a:cxnSpLocks/>
          </p:cNvCxnSpPr>
          <p:nvPr/>
        </p:nvCxnSpPr>
        <p:spPr>
          <a:xfrm>
            <a:off x="5006196" y="2705817"/>
            <a:ext cx="8627" cy="2654060"/>
          </a:xfrm>
          <a:prstGeom prst="straightConnector1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8342CAA-9FE9-4D60-8C41-7161339B1E5D}"/>
              </a:ext>
            </a:extLst>
          </p:cNvPr>
          <p:cNvCxnSpPr>
            <a:cxnSpLocks/>
          </p:cNvCxnSpPr>
          <p:nvPr/>
        </p:nvCxnSpPr>
        <p:spPr>
          <a:xfrm>
            <a:off x="6300158" y="2648307"/>
            <a:ext cx="8627" cy="2654060"/>
          </a:xfrm>
          <a:prstGeom prst="straightConnector1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0C670FA-6D7F-4DB5-A289-C7D3B2488AFC}"/>
              </a:ext>
            </a:extLst>
          </p:cNvPr>
          <p:cNvCxnSpPr>
            <a:cxnSpLocks/>
          </p:cNvCxnSpPr>
          <p:nvPr/>
        </p:nvCxnSpPr>
        <p:spPr>
          <a:xfrm flipV="1">
            <a:off x="1153064" y="3102631"/>
            <a:ext cx="6881003" cy="20128"/>
          </a:xfrm>
          <a:prstGeom prst="straightConnector1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897222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1CEADA-137B-4338-BC77-14877B7C6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CSV quiz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8DAB88-6B3C-4156-A463-636C8A8961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76095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B7086-72FA-48C6-AD47-615AAA6588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cs typeface="Calibri Light"/>
              </a:rPr>
              <a:t>Jupyter</a:t>
            </a:r>
            <a:r>
              <a:rPr lang="en-US" dirty="0">
                <a:cs typeface="Calibri Light"/>
              </a:rPr>
              <a:t> and CSV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A56910-6F5E-44B2-8A38-5E6525782E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1236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83F63056-9CE8-420B-A84C-8BAAD7E4D8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4476" y="2541665"/>
            <a:ext cx="7042030" cy="39600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D1072CF-B523-451A-94C8-8F9BB40290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0917" y="5691"/>
            <a:ext cx="8215223" cy="1325563"/>
          </a:xfrm>
        </p:spPr>
        <p:txBody>
          <a:bodyPr/>
          <a:lstStyle/>
          <a:p>
            <a:r>
              <a:rPr lang="en-US" dirty="0">
                <a:cs typeface="Calibri Light"/>
              </a:rPr>
              <a:t>Grading                                 Learning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5B9FEB-0F53-4009-8F02-028EFF58FE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087" y="2141927"/>
            <a:ext cx="6015487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Attendance: 10%</a:t>
            </a:r>
          </a:p>
          <a:p>
            <a:pPr lvl="1"/>
            <a:r>
              <a:rPr lang="en-US" dirty="0">
                <a:cs typeface="Calibri"/>
              </a:rPr>
              <a:t>Show up for class</a:t>
            </a:r>
          </a:p>
          <a:p>
            <a:pPr lvl="1"/>
            <a:r>
              <a:rPr lang="en-US" dirty="0">
                <a:cs typeface="Calibri"/>
              </a:rPr>
              <a:t>Participate in class exercises and surveys</a:t>
            </a:r>
          </a:p>
          <a:p>
            <a:r>
              <a:rPr lang="en-US" dirty="0">
                <a:cs typeface="Calibri"/>
              </a:rPr>
              <a:t>Homework: 30%</a:t>
            </a:r>
          </a:p>
          <a:p>
            <a:pPr lvl="1"/>
            <a:r>
              <a:rPr lang="en-US" dirty="0">
                <a:cs typeface="Calibri"/>
              </a:rPr>
              <a:t>When homework is assigned, the due date will be provided</a:t>
            </a:r>
          </a:p>
          <a:p>
            <a:r>
              <a:rPr lang="en-US" dirty="0">
                <a:cs typeface="Calibri"/>
              </a:rPr>
              <a:t>Mid-term project: 30%</a:t>
            </a:r>
          </a:p>
          <a:p>
            <a:r>
              <a:rPr lang="en-US" dirty="0">
                <a:cs typeface="Calibri"/>
              </a:rPr>
              <a:t>Final project: 30%</a:t>
            </a:r>
          </a:p>
          <a:p>
            <a:pPr lvl="1"/>
            <a:r>
              <a:rPr lang="en-US" dirty="0">
                <a:cs typeface="Calibri"/>
              </a:rPr>
              <a:t>Includes a presentation to the class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AE1042-B336-4A96-8F10-5F24F0EC44DD}"/>
              </a:ext>
            </a:extLst>
          </p:cNvPr>
          <p:cNvSpPr txBox="1"/>
          <p:nvPr/>
        </p:nvSpPr>
        <p:spPr>
          <a:xfrm>
            <a:off x="281796" y="1453551"/>
            <a:ext cx="5561161" cy="46166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i="1" dirty="0"/>
              <a:t>What you may care about</a:t>
            </a:r>
            <a:r>
              <a:rPr lang="en-US" sz="2400" i="1" dirty="0">
                <a:cs typeface="Calibri"/>
              </a:rPr>
              <a:t> for evaluation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0EE66E-AE1F-4B9B-9312-0E597A5E2266}"/>
              </a:ext>
            </a:extLst>
          </p:cNvPr>
          <p:cNvSpPr txBox="1"/>
          <p:nvPr/>
        </p:nvSpPr>
        <p:spPr>
          <a:xfrm>
            <a:off x="7139795" y="1453551"/>
            <a:ext cx="3979652" cy="46166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i="1" dirty="0"/>
              <a:t>What I care about</a:t>
            </a:r>
            <a:r>
              <a:rPr lang="en-US" sz="2400" i="1" dirty="0">
                <a:cs typeface="Calibri"/>
              </a:rPr>
              <a:t> conveying</a:t>
            </a:r>
          </a:p>
        </p:txBody>
      </p:sp>
    </p:spTree>
    <p:extLst>
      <p:ext uri="{BB962C8B-B14F-4D97-AF65-F5344CB8AC3E}">
        <p14:creationId xmlns:p14="http://schemas.microsoft.com/office/powerpoint/2010/main" val="391571756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447AE8-B26B-476B-9FF7-684A3F0AD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162581" cy="1325563"/>
          </a:xfrm>
        </p:spPr>
        <p:txBody>
          <a:bodyPr/>
          <a:lstStyle/>
          <a:p>
            <a:r>
              <a:rPr lang="en-US">
                <a:cs typeface="Calibri Light"/>
              </a:rPr>
              <a:t>Data format: JavaScript Object Notation (JSON)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C2F4FB-4440-4DE3-9207-1012C1CB25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  <a:hlinkClick r:id="rId3"/>
              </a:rPr>
              <a:t>https://tools.ietf.org/html/rfc4627</a:t>
            </a:r>
            <a:endParaRPr lang="en-US">
              <a:hlinkClick r:id="rId3"/>
            </a:endParaRPr>
          </a:p>
        </p:txBody>
      </p:sp>
    </p:spTree>
    <p:extLst>
      <p:ext uri="{BB962C8B-B14F-4D97-AF65-F5344CB8AC3E}">
        <p14:creationId xmlns:p14="http://schemas.microsoft.com/office/powerpoint/2010/main" val="244093655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2132F9-7D63-4B01-B4BD-2B071BCD4A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191335" cy="1325563"/>
          </a:xfrm>
        </p:spPr>
        <p:txBody>
          <a:bodyPr/>
          <a:lstStyle/>
          <a:p>
            <a:r>
              <a:rPr lang="en-US" dirty="0">
                <a:cs typeface="Calibri Light"/>
              </a:rPr>
              <a:t>Data format: Extensible Markup Language (XML)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6B82B4-6299-4DB3-8495-E25683FCB2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  <a:hlinkClick r:id="rId3"/>
              </a:rPr>
              <a:t>https://tools.ietf.org/html/rfc2376</a:t>
            </a:r>
            <a:endParaRPr lang="en-US">
              <a:hlinkClick r:id="rId3"/>
            </a:endParaRPr>
          </a:p>
        </p:txBody>
      </p:sp>
    </p:spTree>
    <p:extLst>
      <p:ext uri="{BB962C8B-B14F-4D97-AF65-F5344CB8AC3E}">
        <p14:creationId xmlns:p14="http://schemas.microsoft.com/office/powerpoint/2010/main" val="254941532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1DD38E-F5EA-4A91-875F-90C4D24A6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What is Science?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ABFF33-165D-49CD-8F9D-7394951F24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>
                <a:cs typeface="Calibri"/>
              </a:rPr>
              <a:t>Science is a systematic enterprise that builds and organizes knowledge in the form of testable explanations and predictions about the universe.</a:t>
            </a:r>
          </a:p>
          <a:p>
            <a:pPr>
              <a:buNone/>
            </a:pPr>
            <a:r>
              <a:rPr lang="en-US" dirty="0">
                <a:cs typeface="Calibri"/>
              </a:rPr>
              <a:t>       </a:t>
            </a:r>
            <a:r>
              <a:rPr lang="en-US" sz="2400" dirty="0">
                <a:cs typeface="Calibri"/>
                <a:hlinkClick r:id="rId3"/>
              </a:rPr>
              <a:t>https://en.wikipedia.org/wiki/Science</a:t>
            </a:r>
          </a:p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6440327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4A2BA-5316-4C69-B8C2-2D6D5EA648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>
                <a:cs typeface="Calibri Light"/>
              </a:rPr>
              <a:t>How to Science</a:t>
            </a: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49772E-FFED-4A99-A801-A3787765BA7C}"/>
              </a:ext>
            </a:extLst>
          </p:cNvPr>
          <p:cNvSpPr txBox="1"/>
          <p:nvPr/>
        </p:nvSpPr>
        <p:spPr>
          <a:xfrm>
            <a:off x="2725948" y="1683588"/>
            <a:ext cx="2743200" cy="954107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/>
              <a:t>Observation</a:t>
            </a:r>
          </a:p>
          <a:p>
            <a:pPr algn="ctr"/>
            <a:r>
              <a:rPr lang="en-US" sz="2800">
                <a:cs typeface="Calibri"/>
              </a:rPr>
              <a:t>= Data    </a:t>
            </a:r>
            <a:endParaRPr lang="en-US" sz="2800" dirty="0"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D0C709-0C7A-4AB3-8DCE-59C153B4DD02}"/>
              </a:ext>
            </a:extLst>
          </p:cNvPr>
          <p:cNvSpPr txBox="1"/>
          <p:nvPr/>
        </p:nvSpPr>
        <p:spPr>
          <a:xfrm>
            <a:off x="5313872" y="2733134"/>
            <a:ext cx="4209690" cy="52322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/>
              <a:t>Curiousity</a:t>
            </a:r>
            <a:r>
              <a:rPr lang="en-US" sz="2800">
                <a:cs typeface="Calibri"/>
              </a:rPr>
              <a:t> about relations</a:t>
            </a:r>
            <a:endParaRPr lang="en-US" sz="28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CFD3FE-87CC-4193-89FC-C3DB216AA1E7}"/>
              </a:ext>
            </a:extLst>
          </p:cNvPr>
          <p:cNvSpPr txBox="1"/>
          <p:nvPr/>
        </p:nvSpPr>
        <p:spPr>
          <a:xfrm>
            <a:off x="6535947" y="4357778"/>
            <a:ext cx="5129842" cy="138499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/>
              <a:t>Model</a:t>
            </a:r>
            <a:r>
              <a:rPr lang="en-US" sz="2800">
                <a:cs typeface="Calibri"/>
              </a:rPr>
              <a:t> = a story using math</a:t>
            </a:r>
          </a:p>
          <a:p>
            <a:r>
              <a:rPr lang="en-US" sz="2800">
                <a:cs typeface="Calibri"/>
              </a:rPr>
              <a:t>                to describe relations</a:t>
            </a:r>
            <a:endParaRPr lang="en-US">
              <a:cs typeface="Calibri"/>
            </a:endParaRPr>
          </a:p>
          <a:p>
            <a:r>
              <a:rPr lang="en-US" sz="2800">
                <a:cs typeface="Calibri"/>
              </a:rPr>
              <a:t>                in the data</a:t>
            </a:r>
            <a:endParaRPr lang="en-US">
              <a:cs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B4C949-F0E5-4443-A462-C3644C0D9EE2}"/>
              </a:ext>
            </a:extLst>
          </p:cNvPr>
          <p:cNvSpPr txBox="1"/>
          <p:nvPr/>
        </p:nvSpPr>
        <p:spPr>
          <a:xfrm>
            <a:off x="1877683" y="5047891"/>
            <a:ext cx="3735237" cy="954107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/>
              <a:t>Prediction</a:t>
            </a:r>
          </a:p>
          <a:p>
            <a:pPr algn="ctr"/>
            <a:r>
              <a:rPr lang="en-US" sz="2800">
                <a:cs typeface="Calibri"/>
              </a:rPr>
              <a:t>= based on assumptions</a:t>
            </a:r>
            <a:endParaRPr lang="en-US" sz="2800" dirty="0">
              <a:cs typeface="Calibri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9F45EC-49BD-4A36-941D-ED325A3B155D}"/>
              </a:ext>
            </a:extLst>
          </p:cNvPr>
          <p:cNvSpPr txBox="1"/>
          <p:nvPr/>
        </p:nvSpPr>
        <p:spPr>
          <a:xfrm>
            <a:off x="1144437" y="2747514"/>
            <a:ext cx="4324709" cy="954107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/>
              <a:t>Test</a:t>
            </a:r>
            <a:endParaRPr lang="en-US"/>
          </a:p>
          <a:p>
            <a:r>
              <a:rPr lang="en-US" sz="2800">
                <a:cs typeface="Calibri"/>
              </a:rPr>
              <a:t>= (in)validate assumptions</a:t>
            </a:r>
            <a:endParaRPr lang="en-US" sz="2800" dirty="0">
              <a:cs typeface="Calibri"/>
            </a:endParaRP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79079298-BBEA-4A11-85B0-917D7D7B160C}"/>
              </a:ext>
            </a:extLst>
          </p:cNvPr>
          <p:cNvSpPr/>
          <p:nvPr/>
        </p:nvSpPr>
        <p:spPr>
          <a:xfrm rot="1200000">
            <a:off x="5117966" y="2115571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3292A0A8-5F64-4105-A747-D6382E19DE2F}"/>
              </a:ext>
            </a:extLst>
          </p:cNvPr>
          <p:cNvSpPr/>
          <p:nvPr/>
        </p:nvSpPr>
        <p:spPr>
          <a:xfrm rot="3780000">
            <a:off x="6670721" y="3481420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5B61CA5A-4329-4B51-A292-8E6303BE516B}"/>
              </a:ext>
            </a:extLst>
          </p:cNvPr>
          <p:cNvSpPr/>
          <p:nvPr/>
        </p:nvSpPr>
        <p:spPr>
          <a:xfrm rot="9000000">
            <a:off x="5362381" y="4804136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BBFCA5E5-73BE-42BB-82B3-8938E0864FAD}"/>
              </a:ext>
            </a:extLst>
          </p:cNvPr>
          <p:cNvSpPr/>
          <p:nvPr/>
        </p:nvSpPr>
        <p:spPr>
          <a:xfrm rot="13860000">
            <a:off x="1739286" y="4114023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56206E8A-9FC6-44F9-8C9F-CBDD62D7E6BA}"/>
              </a:ext>
            </a:extLst>
          </p:cNvPr>
          <p:cNvSpPr/>
          <p:nvPr/>
        </p:nvSpPr>
        <p:spPr>
          <a:xfrm rot="19140000">
            <a:off x="2069963" y="2000550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577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0E89D2-630E-42B9-A704-2CE2DD6391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Make a claim, test the claim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2F4321-2539-419D-BF86-A50C3BDAD2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3144" y="1538078"/>
            <a:ext cx="11306354" cy="4638885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2600">
                <a:cs typeface="Calibri"/>
              </a:rPr>
              <a:t>A claim should be </a:t>
            </a:r>
            <a:r>
              <a:rPr lang="en-US" sz="2600" dirty="0">
                <a:cs typeface="Calibri"/>
                <a:hlinkClick r:id="rId2"/>
              </a:rPr>
              <a:t>falsifiable</a:t>
            </a:r>
            <a:r>
              <a:rPr lang="en-US" sz="2600">
                <a:cs typeface="Calibri"/>
              </a:rPr>
              <a:t>. The test should be </a:t>
            </a:r>
            <a:r>
              <a:rPr lang="en-US" sz="2600" dirty="0">
                <a:cs typeface="Calibri"/>
                <a:hlinkClick r:id="rId3"/>
              </a:rPr>
              <a:t>statistically meaningful</a:t>
            </a:r>
            <a:r>
              <a:rPr lang="en-US" sz="2600">
                <a:cs typeface="Calibri"/>
              </a:rPr>
              <a:t>.  </a:t>
            </a:r>
            <a:endParaRPr lang="en-US" sz="2600" dirty="0">
              <a:cs typeface="Calibri"/>
            </a:endParaRPr>
          </a:p>
          <a:p>
            <a:pPr marL="0" indent="0">
              <a:buNone/>
            </a:pPr>
            <a:r>
              <a:rPr lang="en-US" sz="2600" i="1">
                <a:cs typeface="Calibri"/>
              </a:rPr>
              <a:t>In practice, strictness depends on intended outcome</a:t>
            </a:r>
            <a:r>
              <a:rPr lang="en-US" sz="2600">
                <a:cs typeface="Calibri"/>
              </a:rPr>
              <a:t>.</a:t>
            </a:r>
            <a:endParaRPr lang="en-US" sz="2600" dirty="0">
              <a:cs typeface="Calibri"/>
            </a:endParaRPr>
          </a:p>
          <a:p>
            <a:pPr marL="0" indent="0">
              <a:buNone/>
            </a:pPr>
            <a:endParaRPr lang="en-US" sz="2600" dirty="0">
              <a:cs typeface="Calibri"/>
            </a:endParaRPr>
          </a:p>
          <a:p>
            <a:pPr marL="0" indent="0">
              <a:buNone/>
            </a:pPr>
            <a:r>
              <a:rPr lang="en-US" sz="2600">
                <a:cs typeface="Calibri"/>
              </a:rPr>
              <a:t>Good enough to make money:</a:t>
            </a:r>
            <a:endParaRPr lang="en-US" sz="2600" dirty="0">
              <a:cs typeface="Calibri"/>
            </a:endParaRPr>
          </a:p>
          <a:p>
            <a:r>
              <a:rPr lang="en-US" sz="2600">
                <a:cs typeface="Calibri"/>
              </a:rPr>
              <a:t>Altering what color the button on your ecommerace website is to maximize sales</a:t>
            </a:r>
            <a:endParaRPr lang="en-US" sz="2600" dirty="0">
              <a:cs typeface="Calibri"/>
            </a:endParaRPr>
          </a:p>
          <a:p>
            <a:r>
              <a:rPr lang="en-US" sz="2600">
                <a:cs typeface="Calibri"/>
              </a:rPr>
              <a:t>Recommending a movie to viewers</a:t>
            </a:r>
            <a:endParaRPr lang="en-US" sz="2600" dirty="0">
              <a:cs typeface="Calibri"/>
            </a:endParaRPr>
          </a:p>
          <a:p>
            <a:pPr marL="0" indent="0">
              <a:buNone/>
            </a:pPr>
            <a:endParaRPr lang="en-US" sz="2600" dirty="0">
              <a:cs typeface="Calibri"/>
            </a:endParaRPr>
          </a:p>
          <a:p>
            <a:pPr marL="0" indent="0">
              <a:buNone/>
            </a:pPr>
            <a:r>
              <a:rPr lang="en-US" sz="2600">
                <a:cs typeface="Calibri"/>
              </a:rPr>
              <a:t>Critical to safety or health of humans:</a:t>
            </a:r>
            <a:endParaRPr lang="en-US" sz="2600" dirty="0">
              <a:cs typeface="Calibri"/>
            </a:endParaRPr>
          </a:p>
          <a:p>
            <a:r>
              <a:rPr lang="en-US" sz="2600">
                <a:cs typeface="Calibri"/>
              </a:rPr>
              <a:t>Determining which dosage of a drug is efficacious for medical treatments</a:t>
            </a:r>
            <a:endParaRPr lang="en-US" sz="2600" dirty="0">
              <a:cs typeface="Calibri"/>
            </a:endParaRPr>
          </a:p>
          <a:p>
            <a:r>
              <a:rPr lang="en-US" sz="2600">
                <a:cs typeface="Calibri"/>
              </a:rPr>
              <a:t>Guidance for an autonomous vehicle</a:t>
            </a:r>
            <a:endParaRPr lang="en-US" sz="26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8328356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F2169-A463-4033-B549-EF56D978D2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Reproducibility</a:t>
            </a:r>
            <a:endParaRPr lang="en-US" dirty="0" err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44D4C5-B58A-4E66-B9BD-8E9919FBE6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Someone else, following only your documentation, should be able to get an outcome that validates your claim</a:t>
            </a:r>
          </a:p>
          <a:p>
            <a:endParaRPr lang="en-US" dirty="0">
              <a:cs typeface="Calibri"/>
            </a:endParaRPr>
          </a:p>
          <a:p>
            <a:pPr marL="0" indent="0">
              <a:buNone/>
            </a:pPr>
            <a:r>
              <a:rPr lang="en-US">
                <a:cs typeface="Calibri"/>
              </a:rPr>
              <a:t>Example reasons why reproducibility fails</a:t>
            </a:r>
            <a:endParaRPr lang="en-US" dirty="0">
              <a:cs typeface="Calibri"/>
            </a:endParaRPr>
          </a:p>
          <a:p>
            <a:r>
              <a:rPr lang="en-US">
                <a:cs typeface="Calibri"/>
              </a:rPr>
              <a:t>The outcome was specific to the data used</a:t>
            </a:r>
            <a:endParaRPr lang="en-US" dirty="0">
              <a:cs typeface="Calibri"/>
            </a:endParaRPr>
          </a:p>
          <a:p>
            <a:r>
              <a:rPr lang="en-US">
                <a:cs typeface="Calibri"/>
              </a:rPr>
              <a:t>Assumptions were wrong</a:t>
            </a:r>
            <a:endParaRPr lang="en-US" dirty="0">
              <a:cs typeface="Calibri"/>
            </a:endParaRPr>
          </a:p>
          <a:p>
            <a:r>
              <a:rPr lang="en-US">
                <a:cs typeface="Calibri"/>
              </a:rPr>
              <a:t>Software implementation has a bug</a:t>
            </a:r>
            <a:endParaRPr lang="en-US" dirty="0">
              <a:cs typeface="Calibri"/>
            </a:endParaRPr>
          </a:p>
          <a:p>
            <a:r>
              <a:rPr lang="en-US">
                <a:cs typeface="Calibri"/>
              </a:rPr>
              <a:t>Documentation provided is insufficient to enable reproducibility</a:t>
            </a:r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9346072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024DFB-3D52-4034-B083-39B732D0FC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>
                <a:cs typeface="Calibri Light"/>
              </a:rPr>
              <a:t>Best practices</a:t>
            </a:r>
            <a:r>
              <a:rPr lang="en-US">
                <a:cs typeface="Calibri Light"/>
              </a:rPr>
              <a:t>: Version control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BA8429-B089-4264-A062-0E8D525F86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Regardless of how you develop analytics, you'll be creating or editing software and documents.</a:t>
            </a:r>
          </a:p>
          <a:p>
            <a:endParaRPr lang="en-US" dirty="0">
              <a:cs typeface="Calibri"/>
            </a:endParaRPr>
          </a:p>
          <a:p>
            <a:endParaRPr lang="en-US">
              <a:cs typeface="Calibri"/>
            </a:endParaRPr>
          </a:p>
          <a:p>
            <a:r>
              <a:rPr lang="en-US" dirty="0">
                <a:cs typeface="Calibri"/>
              </a:rPr>
              <a:t>[</a:t>
            </a:r>
            <a:r>
              <a:rPr lang="en-US" i="1" dirty="0">
                <a:cs typeface="Calibri"/>
              </a:rPr>
              <a:t>lesson</a:t>
            </a:r>
            <a:r>
              <a:rPr lang="en-US" dirty="0">
                <a:cs typeface="Calibri"/>
              </a:rPr>
              <a:t>] Regardless of how you implement best practices, avoid inventing solutions for which someone else already provided a path.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24B6D4-0E9B-4B3B-B2AE-D882ED5055AB}"/>
              </a:ext>
            </a:extLst>
          </p:cNvPr>
          <p:cNvSpPr txBox="1"/>
          <p:nvPr/>
        </p:nvSpPr>
        <p:spPr>
          <a:xfrm>
            <a:off x="3602966" y="5608607"/>
            <a:ext cx="6711350" cy="46166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dirty="0"/>
              <a:t>Suggested resource:    </a:t>
            </a:r>
            <a:r>
              <a:rPr lang="en-US" sz="2400" dirty="0">
                <a:hlinkClick r:id="rId2"/>
              </a:rPr>
              <a:t>https://try.github.io/</a:t>
            </a:r>
            <a:endParaRPr lang="en-US" sz="2400" dirty="0">
              <a:cs typeface="Calibri"/>
              <a:hlinkClick r:id="rId2"/>
            </a:endParaRPr>
          </a:p>
        </p:txBody>
      </p:sp>
    </p:spTree>
    <p:extLst>
      <p:ext uri="{BB962C8B-B14F-4D97-AF65-F5344CB8AC3E}">
        <p14:creationId xmlns:p14="http://schemas.microsoft.com/office/powerpoint/2010/main" val="427884212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71628-37D7-44B8-9BF7-B5DD391466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521" y="4879615"/>
            <a:ext cx="11464505" cy="1325563"/>
          </a:xfrm>
        </p:spPr>
        <p:txBody>
          <a:bodyPr>
            <a:normAutofit/>
          </a:bodyPr>
          <a:lstStyle/>
          <a:p>
            <a:r>
              <a:rPr lang="en-US" sz="4800" dirty="0">
                <a:cs typeface="Calibri Light"/>
              </a:rPr>
              <a:t>Have you used software for version control?</a:t>
            </a:r>
          </a:p>
        </p:txBody>
      </p:sp>
      <p:pic>
        <p:nvPicPr>
          <p:cNvPr id="4" name="Picture 4" descr="A close up of a keyboard&#10;&#10;Description generated with very high confidence">
            <a:extLst>
              <a:ext uri="{FF2B5EF4-FFF2-40B4-BE49-F238E27FC236}">
                <a16:creationId xmlns:a16="http://schemas.microsoft.com/office/drawing/2014/main" id="{F898879F-4E32-4E78-ADE2-EB0117A35D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10551" y="161822"/>
            <a:ext cx="11657162" cy="45015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41DD94E-B323-47E3-91D1-774620F52BF2}"/>
              </a:ext>
            </a:extLst>
          </p:cNvPr>
          <p:cNvSpPr txBox="1"/>
          <p:nvPr/>
        </p:nvSpPr>
        <p:spPr>
          <a:xfrm>
            <a:off x="2625306" y="6212457"/>
            <a:ext cx="4267200" cy="58477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 i="1" dirty="0"/>
              <a:t>Examples</a:t>
            </a:r>
            <a:r>
              <a:rPr lang="en-US" sz="3200" dirty="0"/>
              <a:t>:</a:t>
            </a:r>
            <a:r>
              <a:rPr lang="en-US" sz="3200" dirty="0">
                <a:cs typeface="Calibri"/>
              </a:rPr>
              <a:t> git, </a:t>
            </a:r>
            <a:r>
              <a:rPr lang="en-US" sz="3200" dirty="0" err="1">
                <a:cs typeface="Calibri"/>
              </a:rPr>
              <a:t>svn</a:t>
            </a:r>
            <a:r>
              <a:rPr lang="en-US" sz="3200" dirty="0">
                <a:cs typeface="Calibri"/>
              </a:rPr>
              <a:t>, hg</a:t>
            </a:r>
          </a:p>
        </p:txBody>
      </p:sp>
    </p:spTree>
    <p:extLst>
      <p:ext uri="{BB962C8B-B14F-4D97-AF65-F5344CB8AC3E}">
        <p14:creationId xmlns:p14="http://schemas.microsoft.com/office/powerpoint/2010/main" val="287048258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80468E-EF77-4389-B80C-F218AF808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Data science is more than math and software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A880FE-9DE4-437A-BA99-8A01145140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3200" dirty="0">
                <a:cs typeface="Calibri"/>
              </a:rPr>
              <a:t>human interaction in data science</a:t>
            </a:r>
          </a:p>
          <a:p>
            <a:r>
              <a:rPr lang="en-US" sz="3200" dirty="0">
                <a:cs typeface="Calibri"/>
              </a:rPr>
              <a:t>discovering stakeholders</a:t>
            </a:r>
          </a:p>
          <a:p>
            <a:r>
              <a:rPr lang="en-US" sz="3200" dirty="0">
                <a:cs typeface="Calibri"/>
              </a:rPr>
              <a:t>negotiating with data owners</a:t>
            </a:r>
          </a:p>
          <a:p>
            <a:r>
              <a:rPr lang="en-US" sz="3200" dirty="0">
                <a:cs typeface="Calibri"/>
              </a:rPr>
              <a:t>customer engagement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02FD875-693F-4816-913D-7486A9261007}"/>
              </a:ext>
            </a:extLst>
          </p:cNvPr>
          <p:cNvSpPr txBox="1"/>
          <p:nvPr/>
        </p:nvSpPr>
        <p:spPr>
          <a:xfrm>
            <a:off x="928778" y="5206042"/>
            <a:ext cx="10363199" cy="46166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dirty="0">
                <a:hlinkClick r:id="rId2"/>
              </a:rPr>
              <a:t>https://hbr.org/2017/01/the-best-data-scientists-get-out-and-talk-to-people</a:t>
            </a:r>
            <a:endParaRPr lang="en-US" sz="2400" dirty="0">
              <a:cs typeface="Calibri"/>
              <a:hlinkClick r:id="rId2"/>
            </a:endParaRPr>
          </a:p>
        </p:txBody>
      </p:sp>
    </p:spTree>
    <p:extLst>
      <p:ext uri="{BB962C8B-B14F-4D97-AF65-F5344CB8AC3E}">
        <p14:creationId xmlns:p14="http://schemas.microsoft.com/office/powerpoint/2010/main" val="296838844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1FE93C-CCA5-46DC-94BA-2402141BA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Iterating with customers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4CCA8B-EB7D-49D2-94BF-CF38A4B77E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2502" y="1840002"/>
            <a:ext cx="11665788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as a data scientist, you'll often be working for someone other than yourself.</a:t>
            </a:r>
          </a:p>
          <a:p>
            <a:endParaRPr lang="en-US"/>
          </a:p>
          <a:p>
            <a:r>
              <a:rPr lang="en-US" dirty="0">
                <a:cs typeface="Calibri"/>
              </a:rPr>
              <a:t>Expect under-specified requirements from customers. Iterate.</a:t>
            </a:r>
            <a:endParaRPr lang="en-US" dirty="0"/>
          </a:p>
          <a:p>
            <a:endParaRPr lang="en-US"/>
          </a:p>
          <a:p>
            <a:r>
              <a:rPr lang="en-US" dirty="0">
                <a:cs typeface="Calibri"/>
              </a:rPr>
              <a:t>Provide incomplete solutions rather than waiting until the product is perfect.</a:t>
            </a:r>
            <a:endParaRPr lang="en-US" dirty="0"/>
          </a:p>
          <a:p>
            <a:pPr marL="0" indent="0">
              <a:buNone/>
            </a:pPr>
            <a:r>
              <a:rPr lang="en-US" dirty="0">
                <a:cs typeface="Calibri"/>
                <a:hlinkClick r:id="rId2"/>
              </a:rPr>
              <a:t>https://en.wikipedia.org/wiki/Minimum_viable_product</a:t>
            </a:r>
          </a:p>
          <a:p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243975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DD005-B118-47B0-96A5-A9FDEC134E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Log your assumptions and expectations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7F0F53-6E4F-4046-8FAA-9F02244736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en-US"/>
          </a:p>
          <a:p>
            <a:pPr marL="0" indent="0">
              <a:buNone/>
            </a:pPr>
            <a:r>
              <a:rPr lang="en-US" dirty="0">
                <a:cs typeface="Calibri"/>
              </a:rPr>
              <a:t>In-class exercise:</a:t>
            </a:r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On a piece of paper or on your computer, record the date.</a:t>
            </a:r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Write down your assumptions about this class</a:t>
            </a:r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Write down your expectations for this class</a:t>
            </a:r>
          </a:p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2191662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52155A-7004-48CA-B1F2-E45C288D50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2518883"/>
          </a:xfrm>
        </p:spPr>
        <p:txBody>
          <a:bodyPr>
            <a:normAutofit/>
          </a:bodyPr>
          <a:lstStyle/>
          <a:p>
            <a:r>
              <a:rPr lang="en-US">
                <a:cs typeface="Calibri Light"/>
              </a:rPr>
              <a:t>When to persist, </a:t>
            </a:r>
            <a:br>
              <a:rPr lang="en-US" dirty="0">
                <a:cs typeface="Calibri Light"/>
              </a:rPr>
            </a:br>
            <a:r>
              <a:rPr lang="en-US">
                <a:cs typeface="Calibri Light"/>
              </a:rPr>
              <a:t>When to change course, </a:t>
            </a:r>
            <a:br>
              <a:rPr lang="en-US" dirty="0">
                <a:cs typeface="Calibri Light"/>
              </a:rPr>
            </a:br>
            <a:r>
              <a:rPr lang="en-US">
                <a:cs typeface="Calibri Light"/>
              </a:rPr>
              <a:t>When to seek help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50296D-7AB8-48C8-BA9B-87C0E5E361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05710" y="4399171"/>
            <a:ext cx="7223185" cy="202220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>
                <a:cs typeface="Calibri"/>
              </a:rPr>
              <a:t>Try attacking the challenge for 30 minutes </a:t>
            </a:r>
            <a:endParaRPr lang="en-US" dirty="0"/>
          </a:p>
          <a:p>
            <a:pPr marL="0" indent="0">
              <a:buNone/>
            </a:pPr>
            <a:r>
              <a:rPr lang="en-US" dirty="0">
                <a:cs typeface="Calibri"/>
              </a:rPr>
              <a:t>Then seek help or do something else for a while</a:t>
            </a:r>
          </a:p>
          <a:p>
            <a:pPr marL="0" indent="0">
              <a:buNone/>
            </a:pPr>
            <a:endParaRPr lang="en-US" dirty="0">
              <a:cs typeface="Calibri"/>
            </a:endParaRPr>
          </a:p>
          <a:p>
            <a:pPr>
              <a:buNone/>
            </a:pPr>
            <a:r>
              <a:rPr lang="en-US" sz="2400" dirty="0">
                <a:cs typeface="Calibri"/>
                <a:hlinkClick r:id="rId3"/>
              </a:rPr>
              <a:t>https://en.wikipedia.org/wiki/Pomodoro_Technique</a:t>
            </a:r>
            <a:endParaRPr lang="en-US" sz="2400" dirty="0">
              <a:hlinkClick r:id="rId3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CBDF2365-2105-4302-8031-270C2999E47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24" b="8252"/>
          <a:stretch/>
        </p:blipFill>
        <p:spPr>
          <a:xfrm>
            <a:off x="353684" y="2968464"/>
            <a:ext cx="3533972" cy="3523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42842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7E7C5-36AF-49FB-BD1D-1A01AA82E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Pro-tip when seeking help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5E6541-F790-43A3-8AA3-C24BFFF127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3200">
                <a:cs typeface="Calibri"/>
              </a:rPr>
              <a:t>How to ask well-formed questions: </a:t>
            </a:r>
          </a:p>
          <a:p>
            <a:pPr marL="0" indent="0">
              <a:buNone/>
            </a:pPr>
            <a:r>
              <a:rPr lang="en-US" sz="3200" dirty="0">
                <a:cs typeface="Calibri"/>
                <a:hlinkClick r:id="rId2"/>
              </a:rPr>
              <a:t>https://stackoverflow.com/help/how-to-ask</a:t>
            </a:r>
            <a:endParaRPr lang="en-US" sz="3200">
              <a:cs typeface="Calibri"/>
            </a:endParaRPr>
          </a:p>
          <a:p>
            <a:pPr marL="0" indent="0">
              <a:buNone/>
            </a:pPr>
            <a:endParaRPr lang="en-US" dirty="0">
              <a:cs typeface="Calibri"/>
            </a:endParaRPr>
          </a:p>
          <a:p>
            <a:pPr marL="0" indent="0">
              <a:buNone/>
            </a:pPr>
            <a:endParaRPr lang="en-US" dirty="0">
              <a:cs typeface="Calibri"/>
            </a:endParaRPr>
          </a:p>
          <a:p>
            <a:pPr marL="0" indent="0">
              <a:buNone/>
            </a:pPr>
            <a:endParaRPr lang="en-US" dirty="0">
              <a:cs typeface="Calibri"/>
            </a:endParaRPr>
          </a:p>
          <a:p>
            <a:pPr marL="0" indent="0">
              <a:buNone/>
            </a:pPr>
            <a:r>
              <a:rPr lang="en-US" dirty="0">
                <a:cs typeface="Calibri"/>
              </a:rPr>
              <a:t>[Intentional sidetrack to </a:t>
            </a:r>
            <a:r>
              <a:rPr lang="en-US" err="1">
                <a:cs typeface="Calibri"/>
              </a:rPr>
              <a:t>StackOverflow</a:t>
            </a:r>
            <a:r>
              <a:rPr lang="en-US" dirty="0">
                <a:cs typeface="Calibri"/>
              </a:rPr>
              <a:t>.]</a:t>
            </a:r>
          </a:p>
          <a:p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5361090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56F5174-31D9-4DBB-AAB7-A1FD7BDB13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5614875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E113210-7872-481A-ADE6-3A05CCAF5E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E4D3056-7FD6-4CCC-A40A-55DFF56B6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105" y="544163"/>
            <a:ext cx="5854994" cy="1482805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000000"/>
                </a:solidFill>
                <a:cs typeface="Calibri Light"/>
              </a:rPr>
              <a:t>emotions in data science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13" name="Freeform 62">
            <a:extLst>
              <a:ext uri="{FF2B5EF4-FFF2-40B4-BE49-F238E27FC236}">
                <a16:creationId xmlns:a16="http://schemas.microsoft.com/office/drawing/2014/main" id="{F9A95BEE-6BB1-4A28-A8E6-A34B2E42EF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8619"/>
            <a:ext cx="5000438" cy="5400962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4" descr="A sign on a cloudy day&#10;&#10;Description generated with very high confidence">
            <a:extLst>
              <a:ext uri="{FF2B5EF4-FFF2-40B4-BE49-F238E27FC236}">
                <a16:creationId xmlns:a16="http://schemas.microsoft.com/office/drawing/2014/main" id="{6A2FEC5C-CF9A-48A0-9D5C-80F7D7E8771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extLst/>
          </a:blip>
          <a:srcRect l="4994" r="31230" b="-2"/>
          <a:stretch/>
        </p:blipFill>
        <p:spPr>
          <a:xfrm>
            <a:off x="20" y="907231"/>
            <a:ext cx="4838021" cy="5063738"/>
          </a:xfrm>
          <a:custGeom>
            <a:avLst/>
            <a:gdLst>
              <a:gd name="connsiteX0" fmla="*/ 2306172 w 4838041"/>
              <a:gd name="connsiteY0" fmla="*/ 0 h 5063738"/>
              <a:gd name="connsiteX1" fmla="*/ 4838041 w 4838041"/>
              <a:gd name="connsiteY1" fmla="*/ 2531869 h 5063738"/>
              <a:gd name="connsiteX2" fmla="*/ 2306172 w 4838041"/>
              <a:gd name="connsiteY2" fmla="*/ 5063738 h 5063738"/>
              <a:gd name="connsiteX3" fmla="*/ 79886 w 4838041"/>
              <a:gd name="connsiteY3" fmla="*/ 3738709 h 5063738"/>
              <a:gd name="connsiteX4" fmla="*/ 0 w 4838041"/>
              <a:gd name="connsiteY4" fmla="*/ 3572876 h 5063738"/>
              <a:gd name="connsiteX5" fmla="*/ 0 w 4838041"/>
              <a:gd name="connsiteY5" fmla="*/ 1490863 h 5063738"/>
              <a:gd name="connsiteX6" fmla="*/ 79886 w 4838041"/>
              <a:gd name="connsiteY6" fmla="*/ 1325030 h 5063738"/>
              <a:gd name="connsiteX7" fmla="*/ 2306172 w 4838041"/>
              <a:gd name="connsiteY7" fmla="*/ 0 h 5063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38041" h="5063738">
                <a:moveTo>
                  <a:pt x="2306172" y="0"/>
                </a:moveTo>
                <a:cubicBezTo>
                  <a:pt x="3704485" y="0"/>
                  <a:pt x="4838041" y="1133556"/>
                  <a:pt x="4838041" y="2531869"/>
                </a:cubicBezTo>
                <a:cubicBezTo>
                  <a:pt x="4838041" y="3930182"/>
                  <a:pt x="3704485" y="5063738"/>
                  <a:pt x="2306172" y="5063738"/>
                </a:cubicBezTo>
                <a:cubicBezTo>
                  <a:pt x="1344832" y="5063738"/>
                  <a:pt x="508631" y="4527956"/>
                  <a:pt x="79886" y="3738709"/>
                </a:cubicBezTo>
                <a:lnTo>
                  <a:pt x="0" y="3572876"/>
                </a:lnTo>
                <a:lnTo>
                  <a:pt x="0" y="1490863"/>
                </a:lnTo>
                <a:lnTo>
                  <a:pt x="79886" y="1325030"/>
                </a:lnTo>
                <a:cubicBezTo>
                  <a:pt x="508631" y="535783"/>
                  <a:pt x="1344832" y="0"/>
                  <a:pt x="2306172" y="0"/>
                </a:cubicBezTo>
                <a:close/>
              </a:path>
            </a:pathLst>
          </a:custGeom>
          <a:effectLst>
            <a:softEdge rad="0"/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114A17-B7E2-4BDE-90D1-6B6B257F74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4839" y="1832211"/>
            <a:ext cx="6544709" cy="5005136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2400" dirty="0">
                <a:solidFill>
                  <a:srgbClr val="000000"/>
                </a:solidFill>
                <a:cs typeface="Calibri"/>
              </a:rPr>
              <a:t>As a data scientist, most of your time will be spent in a desert of uncertainty, frustration, and doubt. </a:t>
            </a:r>
          </a:p>
          <a:p>
            <a:endParaRPr lang="en-US" sz="2400" dirty="0">
              <a:solidFill>
                <a:srgbClr val="000000"/>
              </a:solidFill>
              <a:cs typeface="Calibri"/>
            </a:endParaRPr>
          </a:p>
          <a:p>
            <a:r>
              <a:rPr lang="en-US" sz="2400" dirty="0">
                <a:solidFill>
                  <a:srgbClr val="000000"/>
                </a:solidFill>
                <a:cs typeface="Calibri"/>
              </a:rPr>
              <a:t>There will be rare short-lived interspersed spikes of excitement and happiness due to events like getting a new dataset, creating a new analytic, getting a new result, or being thanked by a stakeholder. </a:t>
            </a:r>
          </a:p>
          <a:p>
            <a:endParaRPr lang="en-US" sz="2400" dirty="0">
              <a:solidFill>
                <a:srgbClr val="000000"/>
              </a:solidFill>
              <a:cs typeface="Calibri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cs typeface="Calibri"/>
              </a:rPr>
              <a:t>    This experience is normal and does not go away.</a:t>
            </a:r>
          </a:p>
        </p:txBody>
      </p:sp>
    </p:spTree>
    <p:extLst>
      <p:ext uri="{BB962C8B-B14F-4D97-AF65-F5344CB8AC3E}">
        <p14:creationId xmlns:p14="http://schemas.microsoft.com/office/powerpoint/2010/main" val="46537435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8AA41-5339-46AB-A61E-C5A76DEB0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>
                <a:cs typeface="Calibri Light"/>
              </a:rPr>
              <a:t>Task</a:t>
            </a:r>
            <a:r>
              <a:rPr lang="en-US">
                <a:cs typeface="Calibri Light"/>
              </a:rPr>
              <a:t>: be able to use Jupyter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2A89A5-E10C-4E54-AD4C-F26F7333A0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Web-based (free, no guarantee of availability)</a:t>
            </a:r>
            <a:endParaRPr lang="en-US" dirty="0">
              <a:cs typeface="Calibri"/>
            </a:endParaRPr>
          </a:p>
          <a:p>
            <a:pPr lvl="1"/>
            <a:r>
              <a:rPr lang="en-US" sz="2800" dirty="0">
                <a:cs typeface="Calibri"/>
                <a:hlinkClick r:id="rId2"/>
              </a:rPr>
              <a:t>https://colab.research.google.com/</a:t>
            </a:r>
            <a:endParaRPr lang="en-US" sz="2800">
              <a:cs typeface="Calibri"/>
            </a:endParaRPr>
          </a:p>
          <a:p>
            <a:pPr lvl="1"/>
            <a:r>
              <a:rPr lang="en-US" sz="2800" dirty="0">
                <a:cs typeface="Calibri"/>
                <a:hlinkClick r:id="rId3"/>
              </a:rPr>
              <a:t>https://mybinder.org/</a:t>
            </a:r>
            <a:endParaRPr lang="en-US" sz="2800">
              <a:cs typeface="Calibri"/>
            </a:endParaRPr>
          </a:p>
          <a:p>
            <a:pPr lvl="2"/>
            <a:r>
              <a:rPr lang="en-US" sz="2800">
                <a:cs typeface="Calibri"/>
              </a:rPr>
              <a:t>Depends on reference to github repository</a:t>
            </a:r>
          </a:p>
          <a:p>
            <a:r>
              <a:rPr lang="en-US">
                <a:cs typeface="Calibri"/>
              </a:rPr>
              <a:t>Local installation on your computer</a:t>
            </a:r>
            <a:endParaRPr lang="en-US" dirty="0">
              <a:cs typeface="Calibri"/>
            </a:endParaRPr>
          </a:p>
          <a:p>
            <a:pPr lvl="1"/>
            <a:r>
              <a:rPr lang="en-US" sz="2800" dirty="0">
                <a:cs typeface="Calibri"/>
                <a:hlinkClick r:id="rId4"/>
              </a:rPr>
              <a:t>https://jupyter.org/install</a:t>
            </a:r>
            <a:endParaRPr lang="en-US" sz="2800">
              <a:cs typeface="Calibri"/>
            </a:endParaRPr>
          </a:p>
          <a:p>
            <a:pPr lvl="2"/>
            <a:r>
              <a:rPr lang="en-US" sz="2800">
                <a:cs typeface="Calibri"/>
              </a:rPr>
              <a:t>Requires Python</a:t>
            </a:r>
          </a:p>
        </p:txBody>
      </p:sp>
    </p:spTree>
    <p:extLst>
      <p:ext uri="{BB962C8B-B14F-4D97-AF65-F5344CB8AC3E}">
        <p14:creationId xmlns:p14="http://schemas.microsoft.com/office/powerpoint/2010/main" val="212236036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03C4C7-DE11-4EEA-AC29-244F2F61E4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External resources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E7349D-D4D0-4BD6-9078-DDEBCAD096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>
                <a:cs typeface="Calibri"/>
              </a:rPr>
              <a:t>Slack channel for Data 601: </a:t>
            </a:r>
            <a:r>
              <a:rPr lang="en-US" sz="2400" dirty="0">
                <a:cs typeface="Calibri"/>
                <a:hlinkClick r:id="rId2"/>
              </a:rPr>
              <a:t>https://umbcdatasci.slack.com/messages/</a:t>
            </a:r>
            <a:endParaRPr lang="en-US" sz="2400" dirty="0">
              <a:cs typeface="Calibri"/>
            </a:endParaRPr>
          </a:p>
          <a:p>
            <a:endParaRPr lang="en-US" sz="2400" dirty="0">
              <a:cs typeface="Calibri"/>
            </a:endParaRPr>
          </a:p>
          <a:p>
            <a:r>
              <a:rPr lang="en-US" sz="2400">
                <a:cs typeface="Calibri"/>
              </a:rPr>
              <a:t>Meetups</a:t>
            </a:r>
          </a:p>
          <a:p>
            <a:pPr lvl="1"/>
            <a:r>
              <a:rPr lang="en-US" dirty="0">
                <a:cs typeface="Calibri"/>
                <a:hlinkClick r:id="rId3"/>
              </a:rPr>
              <a:t>https://www.meetup.com/topics/data-science/</a:t>
            </a:r>
            <a:endParaRPr lang="en-US" dirty="0">
              <a:cs typeface="Calibri"/>
            </a:endParaRPr>
          </a:p>
          <a:p>
            <a:pPr lvl="1"/>
            <a:endParaRPr lang="en-US" dirty="0">
              <a:cs typeface="Calibri"/>
            </a:endParaRPr>
          </a:p>
          <a:p>
            <a:r>
              <a:rPr lang="en-US" sz="2400" dirty="0">
                <a:cs typeface="Calibri"/>
              </a:rPr>
              <a:t>Online courses</a:t>
            </a:r>
            <a:endParaRPr lang="en-US" sz="2400">
              <a:cs typeface="Calibri"/>
            </a:endParaRPr>
          </a:p>
          <a:p>
            <a:pPr lvl="1"/>
            <a:r>
              <a:rPr lang="en-US" dirty="0">
                <a:cs typeface="Calibri"/>
              </a:rPr>
              <a:t>Coursera</a:t>
            </a:r>
            <a:endParaRPr lang="en-US">
              <a:cs typeface="Calibri"/>
            </a:endParaRPr>
          </a:p>
          <a:p>
            <a:pPr lvl="2"/>
            <a:r>
              <a:rPr lang="en-US" sz="2400" dirty="0">
                <a:cs typeface="Calibri"/>
                <a:hlinkClick r:id="rId4"/>
              </a:rPr>
              <a:t>https://www.coursera.org/learn/machine-learning/home/welcome</a:t>
            </a:r>
            <a:endParaRPr lang="en-US" sz="2400" dirty="0">
              <a:cs typeface="Calibri"/>
            </a:endParaRPr>
          </a:p>
          <a:p>
            <a:pPr lvl="1"/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9034693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5B71F-A1F3-40FC-A83B-200EF6541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Homework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1FDC6A-B3C0-453E-862F-30C4F259F2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pPr marL="514350" indent="-514350">
              <a:buAutoNum type="arabicPeriod"/>
            </a:pPr>
            <a:r>
              <a:rPr lang="en-US" sz="3600">
                <a:cs typeface="Calibri"/>
              </a:rPr>
              <a:t>Select one of the following texts:</a:t>
            </a:r>
            <a:endParaRPr lang="en-US" sz="3600" dirty="0">
              <a:cs typeface="Calibri"/>
            </a:endParaRPr>
          </a:p>
          <a:p>
            <a:pPr lvl="1"/>
            <a:r>
              <a:rPr lang="en-US" sz="3200">
                <a:cs typeface="Calibri"/>
              </a:rPr>
              <a:t>first 10 pages of "</a:t>
            </a:r>
            <a:r>
              <a:rPr lang="en-US" sz="3200" dirty="0">
                <a:cs typeface="Calibri"/>
                <a:hlinkClick r:id="rId3"/>
              </a:rPr>
              <a:t>50 years of data science</a:t>
            </a:r>
            <a:r>
              <a:rPr lang="en-US" sz="3200">
                <a:cs typeface="Calibri"/>
              </a:rPr>
              <a:t>"</a:t>
            </a:r>
            <a:endParaRPr lang="en-US" sz="3200" dirty="0">
              <a:cs typeface="Calibri"/>
            </a:endParaRPr>
          </a:p>
          <a:p>
            <a:pPr marL="457200" lvl="1" indent="0">
              <a:buNone/>
            </a:pPr>
            <a:r>
              <a:rPr lang="en-US" sz="3200">
                <a:cs typeface="Calibri"/>
              </a:rPr>
              <a:t>or</a:t>
            </a:r>
            <a:endParaRPr lang="en-US" sz="3200" dirty="0">
              <a:cs typeface="Calibri"/>
            </a:endParaRPr>
          </a:p>
          <a:p>
            <a:pPr lvl="1"/>
            <a:r>
              <a:rPr lang="en-US" sz="3200" dirty="0">
                <a:cs typeface="Calibri"/>
                <a:hlinkClick r:id="rId4"/>
              </a:rPr>
              <a:t>A Very Short History Of Data Science</a:t>
            </a:r>
          </a:p>
          <a:p>
            <a:pPr lvl="1"/>
            <a:endParaRPr lang="en-US" sz="3200" dirty="0">
              <a:cs typeface="Calibri"/>
            </a:endParaRPr>
          </a:p>
          <a:p>
            <a:pPr marL="514350" indent="-514350">
              <a:buAutoNum type="arabicPeriod"/>
            </a:pPr>
            <a:r>
              <a:rPr lang="en-US" sz="3600">
                <a:cs typeface="Calibri"/>
              </a:rPr>
              <a:t>Write a half page summary of the text</a:t>
            </a:r>
            <a:endParaRPr lang="en-US" sz="3600" dirty="0">
              <a:cs typeface="Calibri"/>
            </a:endParaRPr>
          </a:p>
          <a:p>
            <a:pPr marL="514350" indent="-514350">
              <a:buAutoNum type="arabicPeriod"/>
            </a:pPr>
            <a:endParaRPr lang="en-US" sz="3600" dirty="0">
              <a:cs typeface="Calibri"/>
            </a:endParaRPr>
          </a:p>
          <a:p>
            <a:pPr marL="514350" indent="-514350">
              <a:buAutoNum type="arabicPeriod"/>
            </a:pPr>
            <a:r>
              <a:rPr lang="en-US" sz="3600">
                <a:cs typeface="Calibri"/>
              </a:rPr>
              <a:t>Bring your summary to class on Sept 6, 2018</a:t>
            </a:r>
            <a:endParaRPr lang="en-US" sz="3600" dirty="0">
              <a:cs typeface="Calibri"/>
            </a:endParaRPr>
          </a:p>
          <a:p>
            <a:endParaRPr lang="en-US" sz="36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485696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DD005-B118-47B0-96A5-A9FDEC134E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Log your assumptions and expectations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7F0F53-6E4F-4046-8FAA-9F02244736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en-US"/>
          </a:p>
          <a:p>
            <a:pPr marL="0" indent="0">
              <a:buNone/>
            </a:pPr>
            <a:r>
              <a:rPr lang="en-US" dirty="0">
                <a:cs typeface="Calibri"/>
              </a:rPr>
              <a:t>We will revisit these notes later in the semester</a:t>
            </a:r>
          </a:p>
          <a:p>
            <a:pPr marL="0" indent="0">
              <a:buNone/>
            </a:pPr>
            <a:endParaRPr lang="en-US" dirty="0">
              <a:cs typeface="Calibri"/>
            </a:endParaRPr>
          </a:p>
          <a:p>
            <a:pPr marL="0" indent="0">
              <a:buNone/>
            </a:pPr>
            <a:r>
              <a:rPr lang="en-US" dirty="0">
                <a:cs typeface="Calibri"/>
              </a:rPr>
              <a:t>Please store your note where it can be accessed later in the course</a:t>
            </a:r>
          </a:p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873680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picture containing sky, wall, indoor, table&#10;&#10;Description generated with very high confidence">
            <a:extLst>
              <a:ext uri="{FF2B5EF4-FFF2-40B4-BE49-F238E27FC236}">
                <a16:creationId xmlns:a16="http://schemas.microsoft.com/office/drawing/2014/main" id="{E0CC3B42-4D10-471C-BE05-BB617B26C0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88834" y="-259091"/>
            <a:ext cx="11129354" cy="742809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7DE3BE-F1D3-4E68-BE26-81E8F688B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What do you want t</a:t>
            </a:r>
            <a:r>
              <a:rPr lang="en-US" dirty="0">
                <a:cs typeface="Calibri Light"/>
              </a:rPr>
              <a:t>o learn?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15502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331B4F-3F96-44C4-890A-C3C103ED3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Course schedule and outline (scope)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9E1B89-FFE2-4D51-8F92-85A77421386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dirty="0">
                <a:cs typeface="Calibri"/>
              </a:rPr>
              <a:t>Aug 30: Overview Data Science</a:t>
            </a:r>
            <a:endParaRPr lang="en-US" dirty="0" err="1">
              <a:cs typeface="Calibri"/>
            </a:endParaRPr>
          </a:p>
          <a:p>
            <a:r>
              <a:rPr lang="en-US" dirty="0">
                <a:cs typeface="Calibri"/>
              </a:rPr>
              <a:t>Sept 6: Python in </a:t>
            </a:r>
            <a:r>
              <a:rPr lang="en-US" dirty="0" err="1">
                <a:cs typeface="Calibri"/>
              </a:rPr>
              <a:t>Jupyter</a:t>
            </a:r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Sept 13: Math (stats)</a:t>
            </a:r>
            <a:endParaRPr lang="en-US" dirty="0"/>
          </a:p>
          <a:p>
            <a:r>
              <a:rPr lang="en-US" dirty="0">
                <a:cs typeface="Calibri"/>
              </a:rPr>
              <a:t>Sept 20: Regression</a:t>
            </a:r>
          </a:p>
          <a:p>
            <a:r>
              <a:rPr lang="en-US" dirty="0">
                <a:cs typeface="Calibri"/>
              </a:rPr>
              <a:t>Sept 27: Evaluation, cross-validation, overfitting </a:t>
            </a:r>
            <a:endParaRPr lang="en-US"/>
          </a:p>
          <a:p>
            <a:r>
              <a:rPr lang="en-US" dirty="0">
                <a:cs typeface="Calibri"/>
              </a:rPr>
              <a:t>Oct 4: clustering</a:t>
            </a:r>
          </a:p>
          <a:p>
            <a:r>
              <a:rPr lang="en-US" dirty="0">
                <a:cs typeface="Calibri"/>
              </a:rPr>
              <a:t>Oct 11: [</a:t>
            </a:r>
            <a:r>
              <a:rPr lang="en-US" i="1" dirty="0">
                <a:cs typeface="Calibri"/>
              </a:rPr>
              <a:t>Substitute</a:t>
            </a:r>
            <a:r>
              <a:rPr lang="en-US" dirty="0">
                <a:cs typeface="Calibri"/>
              </a:rPr>
              <a:t>]</a:t>
            </a:r>
          </a:p>
          <a:p>
            <a:r>
              <a:rPr lang="en-US" dirty="0">
                <a:cs typeface="Calibri"/>
              </a:rPr>
              <a:t>Oct 18: scaling up; transitions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7099E7-9E25-484C-95AE-6B82A119B5B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dirty="0">
                <a:cs typeface="Calibri"/>
              </a:rPr>
              <a:t>Oct 25: Presentations</a:t>
            </a:r>
          </a:p>
          <a:p>
            <a:r>
              <a:rPr lang="en-US" dirty="0">
                <a:cs typeface="Calibri"/>
              </a:rPr>
              <a:t>Nov 1: getting data</a:t>
            </a:r>
          </a:p>
          <a:p>
            <a:r>
              <a:rPr lang="en-US" dirty="0">
                <a:cs typeface="Calibri"/>
              </a:rPr>
              <a:t>Nov 8: Data cleanup</a:t>
            </a:r>
          </a:p>
          <a:p>
            <a:r>
              <a:rPr lang="en-US" dirty="0">
                <a:cs typeface="Calibri"/>
              </a:rPr>
              <a:t>Nov 15: property graphs</a:t>
            </a:r>
          </a:p>
          <a:p>
            <a:r>
              <a:rPr lang="en-US" dirty="0">
                <a:cs typeface="Calibri"/>
              </a:rPr>
              <a:t>Nov 22: No class (Thanksgiving)</a:t>
            </a:r>
          </a:p>
          <a:p>
            <a:r>
              <a:rPr lang="en-US" dirty="0">
                <a:cs typeface="Calibri"/>
              </a:rPr>
              <a:t>Nov 29:</a:t>
            </a:r>
          </a:p>
          <a:p>
            <a:r>
              <a:rPr lang="en-US" dirty="0">
                <a:cs typeface="Calibri"/>
              </a:rPr>
              <a:t>Dec 6:</a:t>
            </a:r>
          </a:p>
          <a:p>
            <a:r>
              <a:rPr lang="en-US" dirty="0">
                <a:cs typeface="Calibri"/>
              </a:rPr>
              <a:t>Dec 13: Presentation </a:t>
            </a:r>
          </a:p>
        </p:txBody>
      </p:sp>
    </p:spTree>
    <p:extLst>
      <p:ext uri="{BB962C8B-B14F-4D97-AF65-F5344CB8AC3E}">
        <p14:creationId xmlns:p14="http://schemas.microsoft.com/office/powerpoint/2010/main" val="13160538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20E041-E675-44AC-9111-49AF93255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1257" y="5555351"/>
            <a:ext cx="11608278" cy="1325563"/>
          </a:xfrm>
        </p:spPr>
        <p:txBody>
          <a:bodyPr>
            <a:normAutofit/>
          </a:bodyPr>
          <a:lstStyle/>
          <a:p>
            <a:r>
              <a:rPr lang="en-US" sz="2800" dirty="0">
                <a:cs typeface="Calibri Light"/>
                <a:hlinkClick r:id="rId2"/>
              </a:rPr>
              <a:t>https://www.kdnuggets.com/2016/10/battle-data-science-venn-diagrams.html</a:t>
            </a:r>
          </a:p>
        </p:txBody>
      </p:sp>
      <p:pic>
        <p:nvPicPr>
          <p:cNvPr id="4" name="Picture 4" descr="A close up of text on a white background&#10;&#10;Description generated with high confidence">
            <a:extLst>
              <a:ext uri="{FF2B5EF4-FFF2-40B4-BE49-F238E27FC236}">
                <a16:creationId xmlns:a16="http://schemas.microsoft.com/office/drawing/2014/main" id="{1509B9AB-C30C-4323-B009-E8AB512849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519743" y="-201584"/>
            <a:ext cx="8157380" cy="610537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616CE44-72AE-4EB1-9464-A99678F4A0EE}"/>
              </a:ext>
            </a:extLst>
          </p:cNvPr>
          <p:cNvSpPr txBox="1"/>
          <p:nvPr/>
        </p:nvSpPr>
        <p:spPr>
          <a:xfrm>
            <a:off x="-5751" y="5292306"/>
            <a:ext cx="3275162" cy="52322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dirty="0">
                <a:latin typeface="Calibri Light"/>
                <a:cs typeface="Calibri Light"/>
              </a:rPr>
              <a:t>Suggested reading: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766B0D-42AD-4BAD-8658-4DF1AE30064F}"/>
              </a:ext>
            </a:extLst>
          </p:cNvPr>
          <p:cNvSpPr txBox="1"/>
          <p:nvPr/>
        </p:nvSpPr>
        <p:spPr>
          <a:xfrm>
            <a:off x="-5751" y="475890"/>
            <a:ext cx="3361426" cy="52322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dirty="0"/>
              <a:t>There's a lot </a:t>
            </a:r>
            <a:r>
              <a:rPr lang="en-US" sz="2800" dirty="0">
                <a:cs typeface="Calibri"/>
              </a:rPr>
              <a:t>to cover</a:t>
            </a:r>
          </a:p>
        </p:txBody>
      </p:sp>
    </p:spTree>
    <p:extLst>
      <p:ext uri="{BB962C8B-B14F-4D97-AF65-F5344CB8AC3E}">
        <p14:creationId xmlns:p14="http://schemas.microsoft.com/office/powerpoint/2010/main" val="7098743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55</Slides>
  <Notes>28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56" baseType="lpstr">
      <vt:lpstr>office theme</vt:lpstr>
      <vt:lpstr>Data 601 @ UMBC Class 1: data formats</vt:lpstr>
      <vt:lpstr>Welcome to Data 601</vt:lpstr>
      <vt:lpstr>Ground rules</vt:lpstr>
      <vt:lpstr>Grading                                 Learning</vt:lpstr>
      <vt:lpstr>Log your assumptions and expectations</vt:lpstr>
      <vt:lpstr>Log your assumptions and expectations</vt:lpstr>
      <vt:lpstr>What do you want to learn?</vt:lpstr>
      <vt:lpstr>Course schedule and outline (scope)</vt:lpstr>
      <vt:lpstr>https://www.kdnuggets.com/2016/10/battle-data-science-venn-diagrams.html</vt:lpstr>
      <vt:lpstr>Profusion of title and labels</vt:lpstr>
      <vt:lpstr>Data science is an active field with lots of jargon</vt:lpstr>
      <vt:lpstr>Why learn data science?</vt:lpstr>
      <vt:lpstr>Large scale use cases with lots of data</vt:lpstr>
      <vt:lpstr>Assumption in this class</vt:lpstr>
      <vt:lpstr>Small scale use cases with not much data</vt:lpstr>
      <vt:lpstr>Most popular tool in data science</vt:lpstr>
      <vt:lpstr>Most popular tool in data science</vt:lpstr>
      <vt:lpstr>Most popular tool in Data 601: Python</vt:lpstr>
      <vt:lpstr>Most popular tool in Data 601: Python</vt:lpstr>
      <vt:lpstr>Most popular tool in Data 601: Python</vt:lpstr>
      <vt:lpstr>Interface to Python in Data 601: Jupyter</vt:lpstr>
      <vt:lpstr>Why Jupyter + Python for Data 601?</vt:lpstr>
      <vt:lpstr>Python and Jupyter do not cover every use case</vt:lpstr>
      <vt:lpstr>Processes external to data science</vt:lpstr>
      <vt:lpstr>Processes external to data science</vt:lpstr>
      <vt:lpstr>Not covered: product integration</vt:lpstr>
      <vt:lpstr>Not covered: security</vt:lpstr>
      <vt:lpstr>We will discuss: data formats</vt:lpstr>
      <vt:lpstr>PowerPoint Presentation</vt:lpstr>
      <vt:lpstr>Tables: what are they good for?</vt:lpstr>
      <vt:lpstr>data</vt:lpstr>
      <vt:lpstr>CSV</vt:lpstr>
      <vt:lpstr>CSV</vt:lpstr>
      <vt:lpstr>CSV caveats</vt:lpstr>
      <vt:lpstr>CSV variations</vt:lpstr>
      <vt:lpstr>CSV alternative: fixed width</vt:lpstr>
      <vt:lpstr>CSV alternative: fixed width</vt:lpstr>
      <vt:lpstr>CSV quiz</vt:lpstr>
      <vt:lpstr>Jupyter and CSV</vt:lpstr>
      <vt:lpstr>Data format: JavaScript Object Notation (JSON)</vt:lpstr>
      <vt:lpstr>Data format: Extensible Markup Language (XML)</vt:lpstr>
      <vt:lpstr>What is Science?</vt:lpstr>
      <vt:lpstr>How to Science</vt:lpstr>
      <vt:lpstr>Make a claim, test the claim</vt:lpstr>
      <vt:lpstr>Reproducibility</vt:lpstr>
      <vt:lpstr>Best practices: Version control</vt:lpstr>
      <vt:lpstr>Have you used software for version control?</vt:lpstr>
      <vt:lpstr>Data science is more than math and software</vt:lpstr>
      <vt:lpstr>Iterating with customers</vt:lpstr>
      <vt:lpstr>When to persist,  When to change course,  When to seek help</vt:lpstr>
      <vt:lpstr>Pro-tip when seeking help</vt:lpstr>
      <vt:lpstr>emotions in data science</vt:lpstr>
      <vt:lpstr>Task: be able to use Jupyter</vt:lpstr>
      <vt:lpstr>External resources</vt:lpstr>
      <vt:lpstr>Homework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 </cp:lastModifiedBy>
  <cp:revision>1475</cp:revision>
  <dcterms:created xsi:type="dcterms:W3CDTF">2013-07-15T20:26:40Z</dcterms:created>
  <dcterms:modified xsi:type="dcterms:W3CDTF">2018-08-22T15:41:03Z</dcterms:modified>
</cp:coreProperties>
</file>